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</p:sldIdLst>
  <p:sldSz cx="9144000" cy="6858000" type="screen4x3"/>
  <p:notesSz cx="6797675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FF"/>
    <a:srgbClr val="CCFFCC"/>
    <a:srgbClr val="CCFFFF"/>
    <a:srgbClr val="FFFFCC"/>
    <a:srgbClr val="FF3300"/>
    <a:srgbClr val="0033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417" autoAdjust="0"/>
    <p:restoredTop sz="82587" autoAdjust="0"/>
  </p:normalViewPr>
  <p:slideViewPr>
    <p:cSldViewPr snapToGrid="0" showGuides="1">
      <p:cViewPr varScale="1">
        <p:scale>
          <a:sx n="66" d="100"/>
          <a:sy n="66" d="100"/>
        </p:scale>
        <p:origin x="-114" y="-192"/>
      </p:cViewPr>
      <p:guideLst>
        <p:guide orient="horz" pos="2836"/>
        <p:guide pos="42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9F0AD-7E34-43E5-9B8D-8929CA8171BA}" type="doc">
      <dgm:prSet loTypeId="urn:microsoft.com/office/officeart/2008/layout/VerticalCurvedList" loCatId="list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145ACF8E-15AB-4976-BEF1-DE47F2FE3587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CDMA system</a:t>
          </a:r>
        </a:p>
      </dgm:t>
    </dgm:pt>
    <dgm:pt modelId="{A53FE39E-5236-48FF-9742-3754D69D82EF}" type="parTrans" cxnId="{26F01A1A-A38E-476F-9CD4-CC6A6548623F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6B555E9C-B4AD-44B9-B5E3-85F003BD0DCF}" type="sibTrans" cxnId="{26F01A1A-A38E-476F-9CD4-CC6A6548623F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6BA16745-27DA-4B47-8822-FBD671D71F13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OFDMA system</a:t>
          </a:r>
          <a:endParaRPr lang="en-GB" dirty="0" smtClean="0">
            <a:solidFill>
              <a:srgbClr val="FFFFFF"/>
            </a:solidFill>
          </a:endParaRPr>
        </a:p>
      </dgm:t>
    </dgm:pt>
    <dgm:pt modelId="{F2108AB7-81EF-436D-961E-6E8B5B84461B}" type="parTrans" cxnId="{753D9DED-9C9C-46A8-83C1-7809F2F977B2}">
      <dgm:prSet/>
      <dgm:spPr/>
      <dgm:t>
        <a:bodyPr/>
        <a:lstStyle/>
        <a:p>
          <a:endParaRPr lang="en-GB"/>
        </a:p>
      </dgm:t>
    </dgm:pt>
    <dgm:pt modelId="{6AC387A0-F43B-4E67-A80F-5BF9A645EF8C}" type="sibTrans" cxnId="{753D9DED-9C9C-46A8-83C1-7809F2F977B2}">
      <dgm:prSet/>
      <dgm:spPr/>
      <dgm:t>
        <a:bodyPr/>
        <a:lstStyle/>
        <a:p>
          <a:endParaRPr lang="en-GB"/>
        </a:p>
      </dgm:t>
    </dgm:pt>
    <dgm:pt modelId="{803FE2F6-E2AC-4576-A71F-10BFEA78C81E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System type</a:t>
          </a:r>
          <a:endParaRPr lang="en-GB" dirty="0">
            <a:solidFill>
              <a:srgbClr val="FFFFFF"/>
            </a:solidFill>
          </a:endParaRPr>
        </a:p>
      </dgm:t>
    </dgm:pt>
    <dgm:pt modelId="{B0C88CD9-39C1-4637-A282-87D43C6A1AE1}" type="parTrans" cxnId="{3C7F40A7-9BD6-4DBD-80EA-E1612676559A}">
      <dgm:prSet/>
      <dgm:spPr/>
      <dgm:t>
        <a:bodyPr/>
        <a:lstStyle/>
        <a:p>
          <a:endParaRPr lang="en-GB"/>
        </a:p>
      </dgm:t>
    </dgm:pt>
    <dgm:pt modelId="{5D09C5B2-B334-4AC0-8AF2-5BD15E62E53D}" type="sibTrans" cxnId="{3C7F40A7-9BD6-4DBD-80EA-E1612676559A}">
      <dgm:prSet/>
      <dgm:spPr/>
      <dgm:t>
        <a:bodyPr/>
        <a:lstStyle/>
        <a:p>
          <a:endParaRPr lang="en-GB"/>
        </a:p>
      </dgm:t>
    </dgm:pt>
    <dgm:pt modelId="{691264F2-BEF2-4C4E-AFAB-854BE46EC715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Conclusion</a:t>
          </a:r>
          <a:endParaRPr lang="en-GB" dirty="0">
            <a:solidFill>
              <a:srgbClr val="FFFFFF"/>
            </a:solidFill>
          </a:endParaRPr>
        </a:p>
      </dgm:t>
    </dgm:pt>
    <dgm:pt modelId="{A40FC9FC-C68F-4282-980B-E681D1549CCF}" type="parTrans" cxnId="{A9444933-AB71-453F-9322-FD930EE8FCB0}">
      <dgm:prSet/>
      <dgm:spPr/>
      <dgm:t>
        <a:bodyPr/>
        <a:lstStyle/>
        <a:p>
          <a:endParaRPr lang="en-GB"/>
        </a:p>
      </dgm:t>
    </dgm:pt>
    <dgm:pt modelId="{95DFEE25-B3BE-447F-9E43-2F3FABBC0D93}" type="sibTrans" cxnId="{A9444933-AB71-453F-9322-FD930EE8FCB0}">
      <dgm:prSet/>
      <dgm:spPr/>
      <dgm:t>
        <a:bodyPr/>
        <a:lstStyle/>
        <a:p>
          <a:endParaRPr lang="en-GB"/>
        </a:p>
      </dgm:t>
    </dgm:pt>
    <dgm:pt modelId="{B6D55C2C-0E88-480A-A33B-E7C8A0C1168D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Simple interface</a:t>
          </a:r>
          <a:endParaRPr lang="en-GB" dirty="0">
            <a:solidFill>
              <a:srgbClr val="FFFFFF"/>
            </a:solidFill>
          </a:endParaRPr>
        </a:p>
      </dgm:t>
    </dgm:pt>
    <dgm:pt modelId="{A3BA1D77-2C0E-4E2E-99A2-DF02831C9EFA}" type="parTrans" cxnId="{045ABB8B-E9CA-48E0-A774-FE01A5C7C56C}">
      <dgm:prSet/>
      <dgm:spPr/>
      <dgm:t>
        <a:bodyPr/>
        <a:lstStyle/>
        <a:p>
          <a:endParaRPr lang="en-GB"/>
        </a:p>
      </dgm:t>
    </dgm:pt>
    <dgm:pt modelId="{A5998E76-EF6E-4C6F-98BC-5A392CE33477}" type="sibTrans" cxnId="{045ABB8B-E9CA-48E0-A774-FE01A5C7C56C}">
      <dgm:prSet/>
      <dgm:spPr/>
      <dgm:t>
        <a:bodyPr/>
        <a:lstStyle/>
        <a:p>
          <a:endParaRPr lang="en-GB"/>
        </a:p>
      </dgm:t>
    </dgm:pt>
    <dgm:pt modelId="{17E3417F-D12B-47BC-9325-BE226B653C98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Exercise #5</a:t>
          </a:r>
          <a:endParaRPr lang="en-GB" dirty="0" smtClean="0">
            <a:solidFill>
              <a:srgbClr val="FFFFFF"/>
            </a:solidFill>
          </a:endParaRPr>
        </a:p>
      </dgm:t>
    </dgm:pt>
    <dgm:pt modelId="{C4F2CD3A-5BFE-4FC7-82C8-EBE196D5D2B0}" type="parTrans" cxnId="{671A22B9-34EC-479B-9649-BA49F25B6DAB}">
      <dgm:prSet/>
      <dgm:spPr/>
      <dgm:t>
        <a:bodyPr/>
        <a:lstStyle/>
        <a:p>
          <a:endParaRPr lang="en-GB"/>
        </a:p>
      </dgm:t>
    </dgm:pt>
    <dgm:pt modelId="{F318BA6D-1C96-48C2-BCF7-0F0C2CEC9C2C}" type="sibTrans" cxnId="{671A22B9-34EC-479B-9649-BA49F25B6DAB}">
      <dgm:prSet/>
      <dgm:spPr/>
      <dgm:t>
        <a:bodyPr/>
        <a:lstStyle/>
        <a:p>
          <a:endParaRPr lang="en-GB"/>
        </a:p>
      </dgm:t>
    </dgm:pt>
    <dgm:pt modelId="{B07FA171-F549-4CF4-A521-DDAA43231452}">
      <dgm:prSet phldrT="[Text]"/>
      <dgm:spPr/>
      <dgm:t>
        <a:bodyPr/>
        <a:lstStyle/>
        <a:p>
          <a:r>
            <a:rPr lang="da-DK" smtClean="0">
              <a:solidFill>
                <a:srgbClr val="FFFFFF"/>
              </a:solidFill>
            </a:rPr>
            <a:t>”Generic</a:t>
          </a:r>
          <a:r>
            <a:rPr lang="da-DK" dirty="0" smtClean="0">
              <a:solidFill>
                <a:srgbClr val="FFFFFF"/>
              </a:solidFill>
            </a:rPr>
            <a:t>” system</a:t>
          </a:r>
          <a:endParaRPr lang="en-GB" dirty="0">
            <a:solidFill>
              <a:srgbClr val="FFFFFF"/>
            </a:solidFill>
          </a:endParaRPr>
        </a:p>
      </dgm:t>
    </dgm:pt>
    <dgm:pt modelId="{7027B08E-6277-427E-9611-ABB1822E2878}" type="parTrans" cxnId="{332F253B-3BDC-4592-B283-F6EBBBC59C05}">
      <dgm:prSet/>
      <dgm:spPr/>
      <dgm:t>
        <a:bodyPr/>
        <a:lstStyle/>
        <a:p>
          <a:endParaRPr lang="en-GB"/>
        </a:p>
      </dgm:t>
    </dgm:pt>
    <dgm:pt modelId="{A14C73B6-8317-4057-99F6-3AA29198B879}" type="sibTrans" cxnId="{332F253B-3BDC-4592-B283-F6EBBBC59C05}">
      <dgm:prSet/>
      <dgm:spPr/>
      <dgm:t>
        <a:bodyPr/>
        <a:lstStyle/>
        <a:p>
          <a:endParaRPr lang="en-GB"/>
        </a:p>
      </dgm:t>
    </dgm:pt>
    <dgm:pt modelId="{2D407713-5F0F-4A32-82CD-E4E9D852B59D}" type="pres">
      <dgm:prSet presAssocID="{9989F0AD-7E34-43E5-9B8D-8929CA8171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2E2C7D7-EE3A-44A2-9F8E-2386E19E933F}" type="pres">
      <dgm:prSet presAssocID="{9989F0AD-7E34-43E5-9B8D-8929CA8171BA}" presName="Name1" presStyleCnt="0"/>
      <dgm:spPr/>
    </dgm:pt>
    <dgm:pt modelId="{B0E9A388-86D8-40DD-ACF2-444698672024}" type="pres">
      <dgm:prSet presAssocID="{9989F0AD-7E34-43E5-9B8D-8929CA8171BA}" presName="cycle" presStyleCnt="0"/>
      <dgm:spPr/>
    </dgm:pt>
    <dgm:pt modelId="{01A8FD31-26DD-4298-9247-239514808DA0}" type="pres">
      <dgm:prSet presAssocID="{9989F0AD-7E34-43E5-9B8D-8929CA8171BA}" presName="srcNode" presStyleLbl="node1" presStyleIdx="0" presStyleCnt="7"/>
      <dgm:spPr/>
    </dgm:pt>
    <dgm:pt modelId="{0A8B37C6-498C-4208-BF8E-6AC2EB4F4BCB}" type="pres">
      <dgm:prSet presAssocID="{9989F0AD-7E34-43E5-9B8D-8929CA8171BA}" presName="conn" presStyleLbl="parChTrans1D2" presStyleIdx="0" presStyleCnt="1"/>
      <dgm:spPr/>
      <dgm:t>
        <a:bodyPr/>
        <a:lstStyle/>
        <a:p>
          <a:endParaRPr lang="en-GB"/>
        </a:p>
      </dgm:t>
    </dgm:pt>
    <dgm:pt modelId="{B3E74355-5E18-4EE0-87D4-F4410FF53739}" type="pres">
      <dgm:prSet presAssocID="{9989F0AD-7E34-43E5-9B8D-8929CA8171BA}" presName="extraNode" presStyleLbl="node1" presStyleIdx="0" presStyleCnt="7"/>
      <dgm:spPr/>
    </dgm:pt>
    <dgm:pt modelId="{EB343CFF-B486-40AF-81CE-F367846CE573}" type="pres">
      <dgm:prSet presAssocID="{9989F0AD-7E34-43E5-9B8D-8929CA8171BA}" presName="dstNode" presStyleLbl="node1" presStyleIdx="0" presStyleCnt="7"/>
      <dgm:spPr/>
    </dgm:pt>
    <dgm:pt modelId="{3AEA8BA4-9A45-4A1C-9B26-CDF594671F66}" type="pres">
      <dgm:prSet presAssocID="{803FE2F6-E2AC-4576-A71F-10BFEA78C81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B9CD2E-7B53-40CD-82C6-E96EFE56A009}" type="pres">
      <dgm:prSet presAssocID="{803FE2F6-E2AC-4576-A71F-10BFEA78C81E}" presName="accent_1" presStyleCnt="0"/>
      <dgm:spPr/>
    </dgm:pt>
    <dgm:pt modelId="{5A6EDB9A-47F8-4BC2-A6BF-C15D761462AC}" type="pres">
      <dgm:prSet presAssocID="{803FE2F6-E2AC-4576-A71F-10BFEA78C81E}" presName="accentRepeatNode" presStyleLbl="solidFgAcc1" presStyleIdx="0" presStyleCnt="7"/>
      <dgm:spPr/>
    </dgm:pt>
    <dgm:pt modelId="{1A291CBD-316A-47F8-A92B-63C409AA4259}" type="pres">
      <dgm:prSet presAssocID="{B07FA171-F549-4CF4-A521-DDAA4323145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6D88ED-DE12-4EC6-BE9C-4709CDC87C18}" type="pres">
      <dgm:prSet presAssocID="{B07FA171-F549-4CF4-A521-DDAA43231452}" presName="accent_2" presStyleCnt="0"/>
      <dgm:spPr/>
    </dgm:pt>
    <dgm:pt modelId="{FDBFC697-D036-49CF-9315-1A91061FB8C7}" type="pres">
      <dgm:prSet presAssocID="{B07FA171-F549-4CF4-A521-DDAA43231452}" presName="accentRepeatNode" presStyleLbl="solidFgAcc1" presStyleIdx="1" presStyleCnt="7"/>
      <dgm:spPr/>
    </dgm:pt>
    <dgm:pt modelId="{6BF54730-057D-49F0-AA69-99C00434D628}" type="pres">
      <dgm:prSet presAssocID="{B6D55C2C-0E88-480A-A33B-E7C8A0C1168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25D4AF-B91E-4E0A-A22A-25331B91225F}" type="pres">
      <dgm:prSet presAssocID="{B6D55C2C-0E88-480A-A33B-E7C8A0C1168D}" presName="accent_3" presStyleCnt="0"/>
      <dgm:spPr/>
    </dgm:pt>
    <dgm:pt modelId="{FEF78840-9499-49CB-92EA-B3DBFA98226A}" type="pres">
      <dgm:prSet presAssocID="{B6D55C2C-0E88-480A-A33B-E7C8A0C1168D}" presName="accentRepeatNode" presStyleLbl="solidFgAcc1" presStyleIdx="2" presStyleCnt="7"/>
      <dgm:spPr/>
    </dgm:pt>
    <dgm:pt modelId="{8F2CC7E5-1E46-47B8-BA79-B2A6DED357B6}" type="pres">
      <dgm:prSet presAssocID="{145ACF8E-15AB-4976-BEF1-DE47F2FE358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020A4B-60C4-47A9-A10C-DE32EB07D49C}" type="pres">
      <dgm:prSet presAssocID="{145ACF8E-15AB-4976-BEF1-DE47F2FE3587}" presName="accent_4" presStyleCnt="0"/>
      <dgm:spPr/>
    </dgm:pt>
    <dgm:pt modelId="{0D8111F5-A4BE-417F-B912-CDF2BD1C4DAB}" type="pres">
      <dgm:prSet presAssocID="{145ACF8E-15AB-4976-BEF1-DE47F2FE3587}" presName="accentRepeatNode" presStyleLbl="solidFgAcc1" presStyleIdx="3" presStyleCnt="7"/>
      <dgm:spPr/>
    </dgm:pt>
    <dgm:pt modelId="{9E270461-11B6-4073-B77C-7D0D68462BCA}" type="pres">
      <dgm:prSet presAssocID="{6BA16745-27DA-4B47-8822-FBD671D71F1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158453-5913-4F84-9CA6-A17371A1082F}" type="pres">
      <dgm:prSet presAssocID="{6BA16745-27DA-4B47-8822-FBD671D71F13}" presName="accent_5" presStyleCnt="0"/>
      <dgm:spPr/>
    </dgm:pt>
    <dgm:pt modelId="{D5BB7052-BA7A-4567-9569-9F6078042D54}" type="pres">
      <dgm:prSet presAssocID="{6BA16745-27DA-4B47-8822-FBD671D71F13}" presName="accentRepeatNode" presStyleLbl="solidFgAcc1" presStyleIdx="4" presStyleCnt="7"/>
      <dgm:spPr/>
    </dgm:pt>
    <dgm:pt modelId="{06FE9644-A217-4EEC-AA0A-7A6D426F31F0}" type="pres">
      <dgm:prSet presAssocID="{17E3417F-D12B-47BC-9325-BE226B653C9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08ED85-ACBE-4E59-BC87-D827187C3C18}" type="pres">
      <dgm:prSet presAssocID="{17E3417F-D12B-47BC-9325-BE226B653C98}" presName="accent_6" presStyleCnt="0"/>
      <dgm:spPr/>
    </dgm:pt>
    <dgm:pt modelId="{416A50ED-FCC7-453E-A32C-535511B25AE5}" type="pres">
      <dgm:prSet presAssocID="{17E3417F-D12B-47BC-9325-BE226B653C98}" presName="accentRepeatNode" presStyleLbl="solidFgAcc1" presStyleIdx="5" presStyleCnt="7"/>
      <dgm:spPr/>
    </dgm:pt>
    <dgm:pt modelId="{A2DB7006-B43C-4AB2-91A1-BE99B912411F}" type="pres">
      <dgm:prSet presAssocID="{691264F2-BEF2-4C4E-AFAB-854BE46EC71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EB1878-8D47-40A9-84B8-C55384D5665D}" type="pres">
      <dgm:prSet presAssocID="{691264F2-BEF2-4C4E-AFAB-854BE46EC715}" presName="accent_7" presStyleCnt="0"/>
      <dgm:spPr/>
    </dgm:pt>
    <dgm:pt modelId="{C1847DA4-9701-4F1A-A3EC-EF0E143EA5F7}" type="pres">
      <dgm:prSet presAssocID="{691264F2-BEF2-4C4E-AFAB-854BE46EC715}" presName="accentRepeatNode" presStyleLbl="solidFgAcc1" presStyleIdx="6" presStyleCnt="7"/>
      <dgm:spPr/>
    </dgm:pt>
  </dgm:ptLst>
  <dgm:cxnLst>
    <dgm:cxn modelId="{78697CF5-D56F-4DC0-9BE2-989800D3E230}" type="presOf" srcId="{5D09C5B2-B334-4AC0-8AF2-5BD15E62E53D}" destId="{0A8B37C6-498C-4208-BF8E-6AC2EB4F4BCB}" srcOrd="0" destOrd="0" presId="urn:microsoft.com/office/officeart/2008/layout/VerticalCurvedList"/>
    <dgm:cxn modelId="{28EC6F0F-322D-4A05-A4EB-88ABCEE15DEC}" type="presOf" srcId="{6BA16745-27DA-4B47-8822-FBD671D71F13}" destId="{9E270461-11B6-4073-B77C-7D0D68462BCA}" srcOrd="0" destOrd="0" presId="urn:microsoft.com/office/officeart/2008/layout/VerticalCurvedList"/>
    <dgm:cxn modelId="{33F34993-0CEB-4917-9484-FA539073FE34}" type="presOf" srcId="{145ACF8E-15AB-4976-BEF1-DE47F2FE3587}" destId="{8F2CC7E5-1E46-47B8-BA79-B2A6DED357B6}" srcOrd="0" destOrd="0" presId="urn:microsoft.com/office/officeart/2008/layout/VerticalCurvedList"/>
    <dgm:cxn modelId="{045ABB8B-E9CA-48E0-A774-FE01A5C7C56C}" srcId="{9989F0AD-7E34-43E5-9B8D-8929CA8171BA}" destId="{B6D55C2C-0E88-480A-A33B-E7C8A0C1168D}" srcOrd="2" destOrd="0" parTransId="{A3BA1D77-2C0E-4E2E-99A2-DF02831C9EFA}" sibTransId="{A5998E76-EF6E-4C6F-98BC-5A392CE33477}"/>
    <dgm:cxn modelId="{26F01A1A-A38E-476F-9CD4-CC6A6548623F}" srcId="{9989F0AD-7E34-43E5-9B8D-8929CA8171BA}" destId="{145ACF8E-15AB-4976-BEF1-DE47F2FE3587}" srcOrd="3" destOrd="0" parTransId="{A53FE39E-5236-48FF-9742-3754D69D82EF}" sibTransId="{6B555E9C-B4AD-44B9-B5E3-85F003BD0DCF}"/>
    <dgm:cxn modelId="{4003F68D-13E8-4178-846A-8098373D9077}" type="presOf" srcId="{9989F0AD-7E34-43E5-9B8D-8929CA8171BA}" destId="{2D407713-5F0F-4A32-82CD-E4E9D852B59D}" srcOrd="0" destOrd="0" presId="urn:microsoft.com/office/officeart/2008/layout/VerticalCurvedList"/>
    <dgm:cxn modelId="{2DD8636E-0D30-4858-BF59-0AC6C5F3B846}" type="presOf" srcId="{17E3417F-D12B-47BC-9325-BE226B653C98}" destId="{06FE9644-A217-4EEC-AA0A-7A6D426F31F0}" srcOrd="0" destOrd="0" presId="urn:microsoft.com/office/officeart/2008/layout/VerticalCurvedList"/>
    <dgm:cxn modelId="{893D870C-1148-4C83-A3EF-93CCBB1C0DAF}" type="presOf" srcId="{B07FA171-F549-4CF4-A521-DDAA43231452}" destId="{1A291CBD-316A-47F8-A92B-63C409AA4259}" srcOrd="0" destOrd="0" presId="urn:microsoft.com/office/officeart/2008/layout/VerticalCurvedList"/>
    <dgm:cxn modelId="{671A22B9-34EC-479B-9649-BA49F25B6DAB}" srcId="{9989F0AD-7E34-43E5-9B8D-8929CA8171BA}" destId="{17E3417F-D12B-47BC-9325-BE226B653C98}" srcOrd="5" destOrd="0" parTransId="{C4F2CD3A-5BFE-4FC7-82C8-EBE196D5D2B0}" sibTransId="{F318BA6D-1C96-48C2-BCF7-0F0C2CEC9C2C}"/>
    <dgm:cxn modelId="{87E9FA43-5287-4A97-A86D-D09004EA9DE8}" type="presOf" srcId="{691264F2-BEF2-4C4E-AFAB-854BE46EC715}" destId="{A2DB7006-B43C-4AB2-91A1-BE99B912411F}" srcOrd="0" destOrd="0" presId="urn:microsoft.com/office/officeart/2008/layout/VerticalCurvedList"/>
    <dgm:cxn modelId="{3C7F40A7-9BD6-4DBD-80EA-E1612676559A}" srcId="{9989F0AD-7E34-43E5-9B8D-8929CA8171BA}" destId="{803FE2F6-E2AC-4576-A71F-10BFEA78C81E}" srcOrd="0" destOrd="0" parTransId="{B0C88CD9-39C1-4637-A282-87D43C6A1AE1}" sibTransId="{5D09C5B2-B334-4AC0-8AF2-5BD15E62E53D}"/>
    <dgm:cxn modelId="{10693806-2804-48B2-BAB2-84682C0D2971}" type="presOf" srcId="{803FE2F6-E2AC-4576-A71F-10BFEA78C81E}" destId="{3AEA8BA4-9A45-4A1C-9B26-CDF594671F66}" srcOrd="0" destOrd="0" presId="urn:microsoft.com/office/officeart/2008/layout/VerticalCurvedList"/>
    <dgm:cxn modelId="{753D9DED-9C9C-46A8-83C1-7809F2F977B2}" srcId="{9989F0AD-7E34-43E5-9B8D-8929CA8171BA}" destId="{6BA16745-27DA-4B47-8822-FBD671D71F13}" srcOrd="4" destOrd="0" parTransId="{F2108AB7-81EF-436D-961E-6E8B5B84461B}" sibTransId="{6AC387A0-F43B-4E67-A80F-5BF9A645EF8C}"/>
    <dgm:cxn modelId="{64EB0316-55DD-4B45-8C34-3404B3633F20}" type="presOf" srcId="{B6D55C2C-0E88-480A-A33B-E7C8A0C1168D}" destId="{6BF54730-057D-49F0-AA69-99C00434D628}" srcOrd="0" destOrd="0" presId="urn:microsoft.com/office/officeart/2008/layout/VerticalCurvedList"/>
    <dgm:cxn modelId="{A9444933-AB71-453F-9322-FD930EE8FCB0}" srcId="{9989F0AD-7E34-43E5-9B8D-8929CA8171BA}" destId="{691264F2-BEF2-4C4E-AFAB-854BE46EC715}" srcOrd="6" destOrd="0" parTransId="{A40FC9FC-C68F-4282-980B-E681D1549CCF}" sibTransId="{95DFEE25-B3BE-447F-9E43-2F3FABBC0D93}"/>
    <dgm:cxn modelId="{332F253B-3BDC-4592-B283-F6EBBBC59C05}" srcId="{9989F0AD-7E34-43E5-9B8D-8929CA8171BA}" destId="{B07FA171-F549-4CF4-A521-DDAA43231452}" srcOrd="1" destOrd="0" parTransId="{7027B08E-6277-427E-9611-ABB1822E2878}" sibTransId="{A14C73B6-8317-4057-99F6-3AA29198B879}"/>
    <dgm:cxn modelId="{C36D1381-2DC3-40E0-92DC-C4CAFF9ED0BA}" type="presParOf" srcId="{2D407713-5F0F-4A32-82CD-E4E9D852B59D}" destId="{F2E2C7D7-EE3A-44A2-9F8E-2386E19E933F}" srcOrd="0" destOrd="0" presId="urn:microsoft.com/office/officeart/2008/layout/VerticalCurvedList"/>
    <dgm:cxn modelId="{572DDF16-1F56-46B8-A585-C0D5F20C6F52}" type="presParOf" srcId="{F2E2C7D7-EE3A-44A2-9F8E-2386E19E933F}" destId="{B0E9A388-86D8-40DD-ACF2-444698672024}" srcOrd="0" destOrd="0" presId="urn:microsoft.com/office/officeart/2008/layout/VerticalCurvedList"/>
    <dgm:cxn modelId="{258ED157-0BAD-428D-A153-54837E4BA6C7}" type="presParOf" srcId="{B0E9A388-86D8-40DD-ACF2-444698672024}" destId="{01A8FD31-26DD-4298-9247-239514808DA0}" srcOrd="0" destOrd="0" presId="urn:microsoft.com/office/officeart/2008/layout/VerticalCurvedList"/>
    <dgm:cxn modelId="{2608106A-673F-47DC-966C-5D23B6B8E9C4}" type="presParOf" srcId="{B0E9A388-86D8-40DD-ACF2-444698672024}" destId="{0A8B37C6-498C-4208-BF8E-6AC2EB4F4BCB}" srcOrd="1" destOrd="0" presId="urn:microsoft.com/office/officeart/2008/layout/VerticalCurvedList"/>
    <dgm:cxn modelId="{96EB0BDC-FD12-465A-8FFB-3F6B4BA35DF1}" type="presParOf" srcId="{B0E9A388-86D8-40DD-ACF2-444698672024}" destId="{B3E74355-5E18-4EE0-87D4-F4410FF53739}" srcOrd="2" destOrd="0" presId="urn:microsoft.com/office/officeart/2008/layout/VerticalCurvedList"/>
    <dgm:cxn modelId="{8DCED582-98E5-4B9B-8899-E6A17E10AF7C}" type="presParOf" srcId="{B0E9A388-86D8-40DD-ACF2-444698672024}" destId="{EB343CFF-B486-40AF-81CE-F367846CE573}" srcOrd="3" destOrd="0" presId="urn:microsoft.com/office/officeart/2008/layout/VerticalCurvedList"/>
    <dgm:cxn modelId="{709E7879-865D-4D25-A976-3FB10ADC860A}" type="presParOf" srcId="{F2E2C7D7-EE3A-44A2-9F8E-2386E19E933F}" destId="{3AEA8BA4-9A45-4A1C-9B26-CDF594671F66}" srcOrd="1" destOrd="0" presId="urn:microsoft.com/office/officeart/2008/layout/VerticalCurvedList"/>
    <dgm:cxn modelId="{4DD64FAF-76F5-4DE1-9163-DF73A37EAD10}" type="presParOf" srcId="{F2E2C7D7-EE3A-44A2-9F8E-2386E19E933F}" destId="{FFB9CD2E-7B53-40CD-82C6-E96EFE56A009}" srcOrd="2" destOrd="0" presId="urn:microsoft.com/office/officeart/2008/layout/VerticalCurvedList"/>
    <dgm:cxn modelId="{42AE5CBF-E66C-49E9-9E86-1C664186FD34}" type="presParOf" srcId="{FFB9CD2E-7B53-40CD-82C6-E96EFE56A009}" destId="{5A6EDB9A-47F8-4BC2-A6BF-C15D761462AC}" srcOrd="0" destOrd="0" presId="urn:microsoft.com/office/officeart/2008/layout/VerticalCurvedList"/>
    <dgm:cxn modelId="{7893101E-3AE0-458B-83B9-3CB6E8F221C5}" type="presParOf" srcId="{F2E2C7D7-EE3A-44A2-9F8E-2386E19E933F}" destId="{1A291CBD-316A-47F8-A92B-63C409AA4259}" srcOrd="3" destOrd="0" presId="urn:microsoft.com/office/officeart/2008/layout/VerticalCurvedList"/>
    <dgm:cxn modelId="{02C35D21-099A-4F9D-BD1F-52976DA390AB}" type="presParOf" srcId="{F2E2C7D7-EE3A-44A2-9F8E-2386E19E933F}" destId="{D56D88ED-DE12-4EC6-BE9C-4709CDC87C18}" srcOrd="4" destOrd="0" presId="urn:microsoft.com/office/officeart/2008/layout/VerticalCurvedList"/>
    <dgm:cxn modelId="{F7C219C8-30D5-4687-A577-2E800906396A}" type="presParOf" srcId="{D56D88ED-DE12-4EC6-BE9C-4709CDC87C18}" destId="{FDBFC697-D036-49CF-9315-1A91061FB8C7}" srcOrd="0" destOrd="0" presId="urn:microsoft.com/office/officeart/2008/layout/VerticalCurvedList"/>
    <dgm:cxn modelId="{006E94AB-717A-4FF6-B763-7AE1CE4D7F73}" type="presParOf" srcId="{F2E2C7D7-EE3A-44A2-9F8E-2386E19E933F}" destId="{6BF54730-057D-49F0-AA69-99C00434D628}" srcOrd="5" destOrd="0" presId="urn:microsoft.com/office/officeart/2008/layout/VerticalCurvedList"/>
    <dgm:cxn modelId="{AA532356-A867-46CA-8C6C-5133815342B0}" type="presParOf" srcId="{F2E2C7D7-EE3A-44A2-9F8E-2386E19E933F}" destId="{E725D4AF-B91E-4E0A-A22A-25331B91225F}" srcOrd="6" destOrd="0" presId="urn:microsoft.com/office/officeart/2008/layout/VerticalCurvedList"/>
    <dgm:cxn modelId="{45B174E6-B4A8-4A84-ACF4-0449C83CDB79}" type="presParOf" srcId="{E725D4AF-B91E-4E0A-A22A-25331B91225F}" destId="{FEF78840-9499-49CB-92EA-B3DBFA98226A}" srcOrd="0" destOrd="0" presId="urn:microsoft.com/office/officeart/2008/layout/VerticalCurvedList"/>
    <dgm:cxn modelId="{F33F50DD-AC7B-444D-BCAD-27873C2DF57B}" type="presParOf" srcId="{F2E2C7D7-EE3A-44A2-9F8E-2386E19E933F}" destId="{8F2CC7E5-1E46-47B8-BA79-B2A6DED357B6}" srcOrd="7" destOrd="0" presId="urn:microsoft.com/office/officeart/2008/layout/VerticalCurvedList"/>
    <dgm:cxn modelId="{DBE83B14-84F9-4D5F-BD27-CF39BC1468B5}" type="presParOf" srcId="{F2E2C7D7-EE3A-44A2-9F8E-2386E19E933F}" destId="{09020A4B-60C4-47A9-A10C-DE32EB07D49C}" srcOrd="8" destOrd="0" presId="urn:microsoft.com/office/officeart/2008/layout/VerticalCurvedList"/>
    <dgm:cxn modelId="{53751AE3-4DB2-4E26-B0DA-C9DB09834DBA}" type="presParOf" srcId="{09020A4B-60C4-47A9-A10C-DE32EB07D49C}" destId="{0D8111F5-A4BE-417F-B912-CDF2BD1C4DAB}" srcOrd="0" destOrd="0" presId="urn:microsoft.com/office/officeart/2008/layout/VerticalCurvedList"/>
    <dgm:cxn modelId="{C6354DD6-A9FC-4D37-9A5B-6FD94D7676C7}" type="presParOf" srcId="{F2E2C7D7-EE3A-44A2-9F8E-2386E19E933F}" destId="{9E270461-11B6-4073-B77C-7D0D68462BCA}" srcOrd="9" destOrd="0" presId="urn:microsoft.com/office/officeart/2008/layout/VerticalCurvedList"/>
    <dgm:cxn modelId="{EE11D0B5-7FEA-438C-B8F8-38C41CA46B5D}" type="presParOf" srcId="{F2E2C7D7-EE3A-44A2-9F8E-2386E19E933F}" destId="{E4158453-5913-4F84-9CA6-A17371A1082F}" srcOrd="10" destOrd="0" presId="urn:microsoft.com/office/officeart/2008/layout/VerticalCurvedList"/>
    <dgm:cxn modelId="{BEAFFA50-84B5-497F-9467-331FCF5796E6}" type="presParOf" srcId="{E4158453-5913-4F84-9CA6-A17371A1082F}" destId="{D5BB7052-BA7A-4567-9569-9F6078042D54}" srcOrd="0" destOrd="0" presId="urn:microsoft.com/office/officeart/2008/layout/VerticalCurvedList"/>
    <dgm:cxn modelId="{9005FD72-6A2C-4AEF-8811-71C2AE868114}" type="presParOf" srcId="{F2E2C7D7-EE3A-44A2-9F8E-2386E19E933F}" destId="{06FE9644-A217-4EEC-AA0A-7A6D426F31F0}" srcOrd="11" destOrd="0" presId="urn:microsoft.com/office/officeart/2008/layout/VerticalCurvedList"/>
    <dgm:cxn modelId="{A3918D12-5620-4736-AD1C-7F6BB85F93AC}" type="presParOf" srcId="{F2E2C7D7-EE3A-44A2-9F8E-2386E19E933F}" destId="{4708ED85-ACBE-4E59-BC87-D827187C3C18}" srcOrd="12" destOrd="0" presId="urn:microsoft.com/office/officeart/2008/layout/VerticalCurvedList"/>
    <dgm:cxn modelId="{7BD44EA5-55D9-49D2-9405-BAA14875FC0E}" type="presParOf" srcId="{4708ED85-ACBE-4E59-BC87-D827187C3C18}" destId="{416A50ED-FCC7-453E-A32C-535511B25AE5}" srcOrd="0" destOrd="0" presId="urn:microsoft.com/office/officeart/2008/layout/VerticalCurvedList"/>
    <dgm:cxn modelId="{23781F4D-BA5D-41DB-A435-22819A4DB21B}" type="presParOf" srcId="{F2E2C7D7-EE3A-44A2-9F8E-2386E19E933F}" destId="{A2DB7006-B43C-4AB2-91A1-BE99B912411F}" srcOrd="13" destOrd="0" presId="urn:microsoft.com/office/officeart/2008/layout/VerticalCurvedList"/>
    <dgm:cxn modelId="{BC776B27-C9EF-42A9-B324-51A8CF691F1D}" type="presParOf" srcId="{F2E2C7D7-EE3A-44A2-9F8E-2386E19E933F}" destId="{FDEB1878-8D47-40A9-84B8-C55384D5665D}" srcOrd="14" destOrd="0" presId="urn:microsoft.com/office/officeart/2008/layout/VerticalCurvedList"/>
    <dgm:cxn modelId="{D85BA1F8-3A1B-41C8-A67A-D6E3832C8C70}" type="presParOf" srcId="{FDEB1878-8D47-40A9-84B8-C55384D5665D}" destId="{C1847DA4-9701-4F1A-A3EC-EF0E143EA5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B37C6-498C-4208-BF8E-6AC2EB4F4BCB}">
      <dsp:nvSpPr>
        <dsp:cNvPr id="0" name=""/>
        <dsp:cNvSpPr/>
      </dsp:nvSpPr>
      <dsp:spPr>
        <a:xfrm>
          <a:off x="-5208123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EA8BA4-9A45-4A1C-9B26-CDF594671F66}">
      <dsp:nvSpPr>
        <dsp:cNvPr id="0" name=""/>
        <dsp:cNvSpPr/>
      </dsp:nvSpPr>
      <dsp:spPr>
        <a:xfrm>
          <a:off x="323287" y="209502"/>
          <a:ext cx="6023901" cy="418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4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>
              <a:solidFill>
                <a:srgbClr val="FFFFFF"/>
              </a:solidFill>
            </a:rPr>
            <a:t>System type</a:t>
          </a:r>
          <a:endParaRPr lang="en-GB" sz="2200" kern="1200" dirty="0">
            <a:solidFill>
              <a:srgbClr val="FFFFFF"/>
            </a:solidFill>
          </a:endParaRPr>
        </a:p>
      </dsp:txBody>
      <dsp:txXfrm>
        <a:off x="323287" y="209502"/>
        <a:ext cx="6023901" cy="418821"/>
      </dsp:txXfrm>
    </dsp:sp>
    <dsp:sp modelId="{5A6EDB9A-47F8-4BC2-A6BF-C15D761462AC}">
      <dsp:nvSpPr>
        <dsp:cNvPr id="0" name=""/>
        <dsp:cNvSpPr/>
      </dsp:nvSpPr>
      <dsp:spPr>
        <a:xfrm>
          <a:off x="61523" y="157150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291CBD-316A-47F8-A92B-63C409AA4259}">
      <dsp:nvSpPr>
        <dsp:cNvPr id="0" name=""/>
        <dsp:cNvSpPr/>
      </dsp:nvSpPr>
      <dsp:spPr>
        <a:xfrm>
          <a:off x="702567" y="838103"/>
          <a:ext cx="5644620" cy="418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4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smtClean="0">
              <a:solidFill>
                <a:srgbClr val="FFFFFF"/>
              </a:solidFill>
            </a:rPr>
            <a:t>”Generic</a:t>
          </a:r>
          <a:r>
            <a:rPr lang="da-DK" sz="2200" kern="1200" dirty="0" smtClean="0">
              <a:solidFill>
                <a:srgbClr val="FFFFFF"/>
              </a:solidFill>
            </a:rPr>
            <a:t>” system</a:t>
          </a:r>
          <a:endParaRPr lang="en-GB" sz="2200" kern="1200" dirty="0">
            <a:solidFill>
              <a:srgbClr val="FFFFFF"/>
            </a:solidFill>
          </a:endParaRPr>
        </a:p>
      </dsp:txBody>
      <dsp:txXfrm>
        <a:off x="702567" y="838103"/>
        <a:ext cx="5644620" cy="418821"/>
      </dsp:txXfrm>
    </dsp:sp>
    <dsp:sp modelId="{FDBFC697-D036-49CF-9315-1A91061FB8C7}">
      <dsp:nvSpPr>
        <dsp:cNvPr id="0" name=""/>
        <dsp:cNvSpPr/>
      </dsp:nvSpPr>
      <dsp:spPr>
        <a:xfrm>
          <a:off x="440804" y="785751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F54730-057D-49F0-AA69-99C00434D628}">
      <dsp:nvSpPr>
        <dsp:cNvPr id="0" name=""/>
        <dsp:cNvSpPr/>
      </dsp:nvSpPr>
      <dsp:spPr>
        <a:xfrm>
          <a:off x="910411" y="1466244"/>
          <a:ext cx="5436776" cy="418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4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>
              <a:solidFill>
                <a:srgbClr val="FFFFFF"/>
              </a:solidFill>
            </a:rPr>
            <a:t>Simple interface</a:t>
          </a:r>
          <a:endParaRPr lang="en-GB" sz="2200" kern="1200" dirty="0">
            <a:solidFill>
              <a:srgbClr val="FFFFFF"/>
            </a:solidFill>
          </a:endParaRPr>
        </a:p>
      </dsp:txBody>
      <dsp:txXfrm>
        <a:off x="910411" y="1466244"/>
        <a:ext cx="5436776" cy="418821"/>
      </dsp:txXfrm>
    </dsp:sp>
    <dsp:sp modelId="{FEF78840-9499-49CB-92EA-B3DBFA98226A}">
      <dsp:nvSpPr>
        <dsp:cNvPr id="0" name=""/>
        <dsp:cNvSpPr/>
      </dsp:nvSpPr>
      <dsp:spPr>
        <a:xfrm>
          <a:off x="648648" y="1413891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2CC7E5-1E46-47B8-BA79-B2A6DED357B6}">
      <dsp:nvSpPr>
        <dsp:cNvPr id="0" name=""/>
        <dsp:cNvSpPr/>
      </dsp:nvSpPr>
      <dsp:spPr>
        <a:xfrm>
          <a:off x="976774" y="2094845"/>
          <a:ext cx="5370414" cy="418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4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rgbClr val="FFFFFF"/>
              </a:solidFill>
            </a:rPr>
            <a:t>CDMA system</a:t>
          </a:r>
        </a:p>
      </dsp:txBody>
      <dsp:txXfrm>
        <a:off x="976774" y="2094845"/>
        <a:ext cx="5370414" cy="418821"/>
      </dsp:txXfrm>
    </dsp:sp>
    <dsp:sp modelId="{0D8111F5-A4BE-417F-B912-CDF2BD1C4DAB}">
      <dsp:nvSpPr>
        <dsp:cNvPr id="0" name=""/>
        <dsp:cNvSpPr/>
      </dsp:nvSpPr>
      <dsp:spPr>
        <a:xfrm>
          <a:off x="715010" y="2042492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270461-11B6-4073-B77C-7D0D68462BCA}">
      <dsp:nvSpPr>
        <dsp:cNvPr id="0" name=""/>
        <dsp:cNvSpPr/>
      </dsp:nvSpPr>
      <dsp:spPr>
        <a:xfrm>
          <a:off x="910411" y="2723446"/>
          <a:ext cx="5436776" cy="418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4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>
              <a:solidFill>
                <a:srgbClr val="FFFFFF"/>
              </a:solidFill>
            </a:rPr>
            <a:t>OFDMA system</a:t>
          </a:r>
          <a:endParaRPr lang="en-GB" sz="2200" kern="1200" dirty="0" smtClean="0">
            <a:solidFill>
              <a:srgbClr val="FFFFFF"/>
            </a:solidFill>
          </a:endParaRPr>
        </a:p>
      </dsp:txBody>
      <dsp:txXfrm>
        <a:off x="910411" y="2723446"/>
        <a:ext cx="5436776" cy="418821"/>
      </dsp:txXfrm>
    </dsp:sp>
    <dsp:sp modelId="{D5BB7052-BA7A-4567-9569-9F6078042D54}">
      <dsp:nvSpPr>
        <dsp:cNvPr id="0" name=""/>
        <dsp:cNvSpPr/>
      </dsp:nvSpPr>
      <dsp:spPr>
        <a:xfrm>
          <a:off x="648648" y="2671093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FE9644-A217-4EEC-AA0A-7A6D426F31F0}">
      <dsp:nvSpPr>
        <dsp:cNvPr id="0" name=""/>
        <dsp:cNvSpPr/>
      </dsp:nvSpPr>
      <dsp:spPr>
        <a:xfrm>
          <a:off x="702567" y="3351586"/>
          <a:ext cx="5644620" cy="418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4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>
              <a:solidFill>
                <a:srgbClr val="FFFFFF"/>
              </a:solidFill>
            </a:rPr>
            <a:t>Exercise #5</a:t>
          </a:r>
          <a:endParaRPr lang="en-GB" sz="2200" kern="1200" dirty="0" smtClean="0">
            <a:solidFill>
              <a:srgbClr val="FFFFFF"/>
            </a:solidFill>
          </a:endParaRPr>
        </a:p>
      </dsp:txBody>
      <dsp:txXfrm>
        <a:off x="702567" y="3351586"/>
        <a:ext cx="5644620" cy="418821"/>
      </dsp:txXfrm>
    </dsp:sp>
    <dsp:sp modelId="{416A50ED-FCC7-453E-A32C-535511B25AE5}">
      <dsp:nvSpPr>
        <dsp:cNvPr id="0" name=""/>
        <dsp:cNvSpPr/>
      </dsp:nvSpPr>
      <dsp:spPr>
        <a:xfrm>
          <a:off x="440804" y="3299233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DB7006-B43C-4AB2-91A1-BE99B912411F}">
      <dsp:nvSpPr>
        <dsp:cNvPr id="0" name=""/>
        <dsp:cNvSpPr/>
      </dsp:nvSpPr>
      <dsp:spPr>
        <a:xfrm>
          <a:off x="323287" y="3980187"/>
          <a:ext cx="6023901" cy="418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4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200" kern="1200" dirty="0" smtClean="0">
              <a:solidFill>
                <a:srgbClr val="FFFFFF"/>
              </a:solidFill>
            </a:rPr>
            <a:t>Conclusion</a:t>
          </a:r>
          <a:endParaRPr lang="en-GB" sz="2200" kern="1200" dirty="0">
            <a:solidFill>
              <a:srgbClr val="FFFFFF"/>
            </a:solidFill>
          </a:endParaRPr>
        </a:p>
      </dsp:txBody>
      <dsp:txXfrm>
        <a:off x="323287" y="3980187"/>
        <a:ext cx="6023901" cy="418821"/>
      </dsp:txXfrm>
    </dsp:sp>
    <dsp:sp modelId="{C1847DA4-9701-4F1A-A3EC-EF0E143EA5F7}">
      <dsp:nvSpPr>
        <dsp:cNvPr id="0" name=""/>
        <dsp:cNvSpPr/>
      </dsp:nvSpPr>
      <dsp:spPr>
        <a:xfrm>
          <a:off x="61523" y="3927834"/>
          <a:ext cx="523526" cy="5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B87582-FAE1-41DA-886D-7BFFF83B1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3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/>
              <a:t>Jukka Rakkolainen/ERO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55254E-5F31-443D-8D30-E3B92AEAD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778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7BA8B-28E1-4015-B6C7-566612066BC2}" type="slidenum">
              <a:rPr lang="en-US"/>
              <a:pPr/>
              <a:t>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41734-7DE8-4899-A5AF-C38D84023B69}" type="slidenum">
              <a:rPr lang="en-US"/>
              <a:pPr/>
              <a:t>13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50EFF-64CA-4145-AA5A-B14B02CD14B7}" type="slidenum">
              <a:rPr lang="en-US"/>
              <a:pPr/>
              <a:t>14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50EFF-64CA-4145-AA5A-B14B02CD14B7}" type="slidenum">
              <a:rPr lang="en-US"/>
              <a:pPr/>
              <a:t>15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41734-7DE8-4899-A5AF-C38D84023B69}" type="slidenum">
              <a:rPr lang="en-US"/>
              <a:pPr/>
              <a:t>16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B66DB-5BDE-4128-A1E4-20A1E0709D54}" type="slidenum">
              <a:rPr lang="en-US"/>
              <a:pPr/>
              <a:t>17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15F64-8256-4ACF-BB4F-389ABA0BBB10}" type="slidenum">
              <a:rPr lang="en-US"/>
              <a:pPr/>
              <a:t>3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15F64-8256-4ACF-BB4F-389ABA0BBB10}" type="slidenum">
              <a:rPr lang="en-US"/>
              <a:pPr/>
              <a:t>4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B66DB-5BDE-4128-A1E4-20A1E0709D54}" type="slidenum">
              <a:rPr lang="en-US"/>
              <a:pPr/>
              <a:t>5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50EFF-64CA-4145-AA5A-B14B02CD14B7}" type="slidenum">
              <a:rPr lang="en-US"/>
              <a:pPr/>
              <a:t>6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CDC26-2FDC-4A7D-8222-F4BE13A59FD0}" type="slidenum">
              <a:rPr lang="en-US"/>
              <a:pPr/>
              <a:t>7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B9DE4-64BD-4951-A999-20DEA0686805}" type="slidenum">
              <a:rPr lang="en-US"/>
              <a:pPr/>
              <a:t>10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B9DE4-64BD-4951-A999-20DEA0686805}" type="slidenum">
              <a:rPr lang="en-US"/>
              <a:pPr/>
              <a:t>11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5A3DD-7339-489B-8C72-254E73D9BCD6}" type="slidenum">
              <a:rPr lang="en-US"/>
              <a:pPr/>
              <a:t>12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18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4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8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1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90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8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6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9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16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10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468313" y="6083300"/>
            <a:ext cx="14943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00" dirty="0">
                <a:solidFill>
                  <a:schemeClr val="accent2"/>
                </a:solidFill>
                <a:latin typeface="Verdana" pitchFamily="34" charset="0"/>
              </a:rPr>
              <a:t>SEAMCAT </a:t>
            </a:r>
            <a:r>
              <a:rPr lang="en-GB" sz="1000" dirty="0" smtClean="0">
                <a:solidFill>
                  <a:schemeClr val="accent2"/>
                </a:solidFill>
                <a:latin typeface="Verdana" pitchFamily="34" charset="0"/>
              </a:rPr>
              <a:t>Workshop</a:t>
            </a:r>
            <a:endParaRPr lang="en-GB" sz="10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4211638" y="6083300"/>
            <a:ext cx="754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00">
                <a:solidFill>
                  <a:schemeClr val="accent2"/>
                </a:solidFill>
                <a:latin typeface="Verdana" pitchFamily="34" charset="0"/>
              </a:rPr>
              <a:t>Page </a:t>
            </a:r>
            <a:fld id="{E36A1F30-F04B-4499-AE00-052755F05513}" type="slidenum">
              <a:rPr lang="en-GB" sz="1000">
                <a:solidFill>
                  <a:schemeClr val="accent2"/>
                </a:solidFill>
                <a:latin typeface="Verdana" pitchFamily="34" charset="0"/>
              </a:rPr>
              <a:pPr algn="l"/>
              <a:t>‹#›</a:t>
            </a:fld>
            <a:endParaRPr lang="en-GB" sz="10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1403350" y="5949950"/>
            <a:ext cx="7489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6911975" y="6083300"/>
            <a:ext cx="17938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Verdana" pitchFamily="34" charset="0"/>
              </a:rPr>
              <a:t>05 </a:t>
            </a:r>
            <a:r>
              <a:rPr lang="en-GB" sz="1000" dirty="0" smtClean="0">
                <a:solidFill>
                  <a:schemeClr val="accent2"/>
                </a:solidFill>
                <a:latin typeface="Verdana" pitchFamily="34" charset="0"/>
              </a:rPr>
              <a:t>June 2012</a:t>
            </a:r>
            <a:endParaRPr lang="en-GB" sz="1000" dirty="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1070" name="Picture 46" descr="eco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250825"/>
            <a:ext cx="15081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1" name="Group 47"/>
          <p:cNvGrpSpPr>
            <a:grpSpLocks/>
          </p:cNvGrpSpPr>
          <p:nvPr/>
        </p:nvGrpSpPr>
        <p:grpSpPr bwMode="auto">
          <a:xfrm>
            <a:off x="290513" y="5883275"/>
            <a:ext cx="844550" cy="131763"/>
            <a:chOff x="1781" y="3352"/>
            <a:chExt cx="532" cy="83"/>
          </a:xfrm>
        </p:grpSpPr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1781" y="3352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2006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2231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an-Philippe.Kermoal@eco.cept.org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cept.org/eco" TargetMode="External"/><Relationship Id="rId4" Type="http://schemas.openxmlformats.org/officeDocument/2006/relationships/hyperlink" Target="mailto:eco@eco.cpet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470025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Overview of Systems in SEAMCAT</a:t>
            </a:r>
            <a:endParaRPr lang="en-GB" sz="32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endParaRPr lang="en-GB" sz="1800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European Communications Office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Jean-Philippe Kermoal - SEAMCAT Manager (ECO)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June 2012</a:t>
            </a:r>
          </a:p>
          <a:p>
            <a:r>
              <a:rPr lang="da-DK" sz="1400" dirty="0">
                <a:solidFill>
                  <a:schemeClr val="accent2"/>
                </a:solidFill>
              </a:rPr>
              <a:t>(</a:t>
            </a:r>
            <a:r>
              <a:rPr lang="da-DK" sz="1400" dirty="0">
                <a:solidFill>
                  <a:schemeClr val="accent2"/>
                </a:solidFill>
                <a:hlinkClick r:id="rId3"/>
              </a:rPr>
              <a:t>Jean-Philippe.Kermoal@eco.cept.org</a:t>
            </a:r>
            <a:r>
              <a:rPr lang="da-DK" sz="1400" dirty="0">
                <a:solidFill>
                  <a:schemeClr val="accent2"/>
                </a:solidFill>
              </a:rPr>
              <a:t>)</a:t>
            </a:r>
            <a:endParaRPr lang="en-GB" sz="1400" dirty="0">
              <a:solidFill>
                <a:schemeClr val="accent2"/>
              </a:solidFill>
            </a:endParaRPr>
          </a:p>
        </p:txBody>
      </p:sp>
      <p:graphicFrame>
        <p:nvGraphicFramePr>
          <p:cNvPr id="205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513507"/>
              </p:ext>
            </p:extLst>
          </p:nvPr>
        </p:nvGraphicFramePr>
        <p:xfrm>
          <a:off x="827088" y="6021388"/>
          <a:ext cx="7610475" cy="458788"/>
        </p:xfrm>
        <a:graphic>
          <a:graphicData uri="http://schemas.openxmlformats.org/drawingml/2006/table">
            <a:tbl>
              <a:tblPr/>
              <a:tblGrid>
                <a:gridCol w="1620837"/>
                <a:gridCol w="2027238"/>
                <a:gridCol w="1981200"/>
                <a:gridCol w="1981200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EUROPEAN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COMMUNICATIONS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OFFICE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Nansensgade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19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DK-1366 Copenhagen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Denmark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Telephone:   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+ 45 33 89 63 00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Telefax: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        + 45 33 89 63 30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E-mail: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4"/>
                        </a:rPr>
                        <a:t>eco@eco.cpet.org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Web Site: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5"/>
                        </a:rPr>
                        <a:t>http://www.cept.org/eco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536575" y="5724525"/>
            <a:ext cx="844550" cy="131763"/>
            <a:chOff x="1781" y="3352"/>
            <a:chExt cx="532" cy="83"/>
          </a:xfrm>
        </p:grpSpPr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1781" y="3352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2006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2231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2" t="20457" r="28830" b="45448"/>
          <a:stretch>
            <a:fillRect/>
          </a:stretch>
        </p:blipFill>
        <p:spPr bwMode="auto">
          <a:xfrm>
            <a:off x="0" y="0"/>
            <a:ext cx="140493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 descr="eco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50825"/>
            <a:ext cx="11620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66" name="Picture 74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3343275"/>
            <a:ext cx="50419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357188" y="544513"/>
            <a:ext cx="7772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GB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Modelled </a:t>
            </a:r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cellular system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161795" name="Group 3"/>
          <p:cNvGrpSpPr>
            <a:grpSpLocks noChangeAspect="1"/>
          </p:cNvGrpSpPr>
          <p:nvPr/>
        </p:nvGrpSpPr>
        <p:grpSpPr bwMode="auto">
          <a:xfrm>
            <a:off x="1631950" y="2441575"/>
            <a:ext cx="647700" cy="590550"/>
            <a:chOff x="3641" y="3471"/>
            <a:chExt cx="1137" cy="1026"/>
          </a:xfrm>
        </p:grpSpPr>
        <p:sp>
          <p:nvSpPr>
            <p:cNvPr id="161796" name="AutoShape 4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797" name="AutoShape 5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1798" name="Group 6"/>
          <p:cNvGrpSpPr>
            <a:grpSpLocks noChangeAspect="1"/>
          </p:cNvGrpSpPr>
          <p:nvPr/>
        </p:nvGrpSpPr>
        <p:grpSpPr bwMode="auto">
          <a:xfrm>
            <a:off x="3644900" y="2441575"/>
            <a:ext cx="647700" cy="590550"/>
            <a:chOff x="3641" y="3471"/>
            <a:chExt cx="1137" cy="1026"/>
          </a:xfrm>
        </p:grpSpPr>
        <p:sp>
          <p:nvSpPr>
            <p:cNvPr id="161799" name="AutoShape 7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800" name="AutoShape 8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1801" name="Line 9"/>
          <p:cNvSpPr>
            <a:spLocks noChangeAspect="1" noChangeShapeType="1"/>
          </p:cNvSpPr>
          <p:nvPr/>
        </p:nvSpPr>
        <p:spPr bwMode="auto">
          <a:xfrm>
            <a:off x="1954213" y="2768600"/>
            <a:ext cx="2016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61802" name="Group 10"/>
          <p:cNvGrpSpPr>
            <a:grpSpLocks noChangeAspect="1"/>
          </p:cNvGrpSpPr>
          <p:nvPr/>
        </p:nvGrpSpPr>
        <p:grpSpPr bwMode="auto">
          <a:xfrm>
            <a:off x="2670175" y="1849438"/>
            <a:ext cx="649288" cy="592137"/>
            <a:chOff x="3641" y="3471"/>
            <a:chExt cx="1137" cy="1026"/>
          </a:xfrm>
        </p:grpSpPr>
        <p:sp>
          <p:nvSpPr>
            <p:cNvPr id="161803" name="AutoShape 11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804" name="AutoShape 12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1805" name="Group 13"/>
          <p:cNvGrpSpPr>
            <a:grpSpLocks noChangeAspect="1"/>
          </p:cNvGrpSpPr>
          <p:nvPr/>
        </p:nvGrpSpPr>
        <p:grpSpPr bwMode="auto">
          <a:xfrm>
            <a:off x="2670175" y="3032125"/>
            <a:ext cx="649288" cy="590550"/>
            <a:chOff x="3641" y="3471"/>
            <a:chExt cx="1137" cy="1026"/>
          </a:xfrm>
        </p:grpSpPr>
        <p:sp>
          <p:nvSpPr>
            <p:cNvPr id="161806" name="AutoShape 14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807" name="AutoShape 15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1808" name="Group 16"/>
          <p:cNvGrpSpPr>
            <a:grpSpLocks noChangeAspect="1"/>
          </p:cNvGrpSpPr>
          <p:nvPr/>
        </p:nvGrpSpPr>
        <p:grpSpPr bwMode="auto">
          <a:xfrm>
            <a:off x="3155950" y="3325813"/>
            <a:ext cx="650875" cy="592137"/>
            <a:chOff x="3641" y="3471"/>
            <a:chExt cx="1137" cy="1026"/>
          </a:xfrm>
        </p:grpSpPr>
        <p:sp>
          <p:nvSpPr>
            <p:cNvPr id="161809" name="AutoShape 17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810" name="AutoShape 18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1811" name="Group 19"/>
          <p:cNvGrpSpPr>
            <a:grpSpLocks noChangeAspect="1"/>
          </p:cNvGrpSpPr>
          <p:nvPr/>
        </p:nvGrpSpPr>
        <p:grpSpPr bwMode="auto">
          <a:xfrm>
            <a:off x="2670175" y="2441575"/>
            <a:ext cx="649288" cy="590550"/>
            <a:chOff x="3641" y="3471"/>
            <a:chExt cx="1137" cy="1026"/>
          </a:xfrm>
        </p:grpSpPr>
        <p:sp>
          <p:nvSpPr>
            <p:cNvPr id="161812" name="AutoShape 20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813" name="AutoShape 21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1814" name="Group 22"/>
          <p:cNvGrpSpPr>
            <a:grpSpLocks noChangeAspect="1"/>
          </p:cNvGrpSpPr>
          <p:nvPr/>
        </p:nvGrpSpPr>
        <p:grpSpPr bwMode="auto">
          <a:xfrm>
            <a:off x="3155950" y="2736850"/>
            <a:ext cx="650875" cy="588963"/>
            <a:chOff x="3641" y="3471"/>
            <a:chExt cx="1137" cy="1026"/>
          </a:xfrm>
        </p:grpSpPr>
        <p:sp>
          <p:nvSpPr>
            <p:cNvPr id="161815" name="AutoShape 23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816" name="AutoShape 24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1818" name="AutoShape 26"/>
          <p:cNvSpPr>
            <a:spLocks noChangeAspect="1" noChangeArrowheads="1"/>
          </p:cNvSpPr>
          <p:nvPr/>
        </p:nvSpPr>
        <p:spPr bwMode="auto">
          <a:xfrm>
            <a:off x="4619625" y="3032125"/>
            <a:ext cx="649288" cy="590550"/>
          </a:xfrm>
          <a:prstGeom prst="hexagon">
            <a:avLst>
              <a:gd name="adj" fmla="val 27487"/>
              <a:gd name="vf" fmla="val 11547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1819" name="AutoShape 27"/>
          <p:cNvSpPr>
            <a:spLocks noChangeAspect="1" noChangeArrowheads="1"/>
          </p:cNvSpPr>
          <p:nvPr/>
        </p:nvSpPr>
        <p:spPr bwMode="auto">
          <a:xfrm>
            <a:off x="4908550" y="3262313"/>
            <a:ext cx="69850" cy="1031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1821" name="AutoShape 29"/>
          <p:cNvSpPr>
            <a:spLocks noChangeAspect="1" noChangeArrowheads="1"/>
          </p:cNvSpPr>
          <p:nvPr/>
        </p:nvSpPr>
        <p:spPr bwMode="auto">
          <a:xfrm>
            <a:off x="4133850" y="3325813"/>
            <a:ext cx="647700" cy="592137"/>
          </a:xfrm>
          <a:prstGeom prst="hexagon">
            <a:avLst>
              <a:gd name="adj" fmla="val 27346"/>
              <a:gd name="vf" fmla="val 11547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1822" name="AutoShape 30"/>
          <p:cNvSpPr>
            <a:spLocks noChangeAspect="1" noChangeArrowheads="1"/>
          </p:cNvSpPr>
          <p:nvPr/>
        </p:nvSpPr>
        <p:spPr bwMode="auto">
          <a:xfrm>
            <a:off x="4422775" y="3556000"/>
            <a:ext cx="68263" cy="1031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1824" name="AutoShape 32"/>
          <p:cNvSpPr>
            <a:spLocks noChangeAspect="1" noChangeArrowheads="1"/>
          </p:cNvSpPr>
          <p:nvPr/>
        </p:nvSpPr>
        <p:spPr bwMode="auto">
          <a:xfrm>
            <a:off x="3644900" y="3622675"/>
            <a:ext cx="647700" cy="590550"/>
          </a:xfrm>
          <a:prstGeom prst="hexagon">
            <a:avLst>
              <a:gd name="adj" fmla="val 27419"/>
              <a:gd name="vf" fmla="val 11547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1825" name="AutoShape 33"/>
          <p:cNvSpPr>
            <a:spLocks noChangeAspect="1" noChangeArrowheads="1"/>
          </p:cNvSpPr>
          <p:nvPr/>
        </p:nvSpPr>
        <p:spPr bwMode="auto">
          <a:xfrm>
            <a:off x="3933825" y="3852863"/>
            <a:ext cx="68263" cy="1031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61826" name="Group 34"/>
          <p:cNvGrpSpPr>
            <a:grpSpLocks noChangeAspect="1"/>
          </p:cNvGrpSpPr>
          <p:nvPr/>
        </p:nvGrpSpPr>
        <p:grpSpPr bwMode="auto">
          <a:xfrm>
            <a:off x="3646488" y="1263650"/>
            <a:ext cx="650875" cy="590550"/>
            <a:chOff x="3641" y="3471"/>
            <a:chExt cx="1137" cy="1026"/>
          </a:xfrm>
        </p:grpSpPr>
        <p:sp>
          <p:nvSpPr>
            <p:cNvPr id="161827" name="AutoShape 35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828" name="AutoShape 36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1829" name="Group 37"/>
          <p:cNvGrpSpPr>
            <a:grpSpLocks noChangeAspect="1"/>
          </p:cNvGrpSpPr>
          <p:nvPr/>
        </p:nvGrpSpPr>
        <p:grpSpPr bwMode="auto">
          <a:xfrm>
            <a:off x="3646488" y="1854200"/>
            <a:ext cx="650875" cy="590550"/>
            <a:chOff x="3641" y="3471"/>
            <a:chExt cx="1137" cy="1026"/>
          </a:xfrm>
        </p:grpSpPr>
        <p:sp>
          <p:nvSpPr>
            <p:cNvPr id="161830" name="AutoShape 38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831" name="AutoShape 39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1833" name="AutoShape 41"/>
          <p:cNvSpPr>
            <a:spLocks noChangeAspect="1" noChangeArrowheads="1"/>
          </p:cNvSpPr>
          <p:nvPr/>
        </p:nvSpPr>
        <p:spPr bwMode="auto">
          <a:xfrm>
            <a:off x="3646488" y="3035300"/>
            <a:ext cx="650875" cy="590550"/>
          </a:xfrm>
          <a:prstGeom prst="hexagon">
            <a:avLst>
              <a:gd name="adj" fmla="val 27554"/>
              <a:gd name="vf" fmla="val 11547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1834" name="AutoShape 42"/>
          <p:cNvSpPr>
            <a:spLocks noChangeAspect="1" noChangeArrowheads="1"/>
          </p:cNvSpPr>
          <p:nvPr/>
        </p:nvSpPr>
        <p:spPr bwMode="auto">
          <a:xfrm>
            <a:off x="3937000" y="3265488"/>
            <a:ext cx="68263" cy="1031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61835" name="Group 43"/>
          <p:cNvGrpSpPr>
            <a:grpSpLocks noChangeAspect="1"/>
          </p:cNvGrpSpPr>
          <p:nvPr/>
        </p:nvGrpSpPr>
        <p:grpSpPr bwMode="auto">
          <a:xfrm>
            <a:off x="3646488" y="2444750"/>
            <a:ext cx="650875" cy="590550"/>
            <a:chOff x="3641" y="3471"/>
            <a:chExt cx="1137" cy="1026"/>
          </a:xfrm>
        </p:grpSpPr>
        <p:sp>
          <p:nvSpPr>
            <p:cNvPr id="161836" name="AutoShape 44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837" name="AutoShape 45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1838" name="Group 46"/>
          <p:cNvGrpSpPr>
            <a:grpSpLocks noChangeAspect="1"/>
          </p:cNvGrpSpPr>
          <p:nvPr/>
        </p:nvGrpSpPr>
        <p:grpSpPr bwMode="auto">
          <a:xfrm>
            <a:off x="3159125" y="2151063"/>
            <a:ext cx="649288" cy="588962"/>
            <a:chOff x="3641" y="3471"/>
            <a:chExt cx="1137" cy="1026"/>
          </a:xfrm>
        </p:grpSpPr>
        <p:sp>
          <p:nvSpPr>
            <p:cNvPr id="161839" name="AutoShape 47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840" name="AutoShape 48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1841" name="Group 49"/>
          <p:cNvGrpSpPr>
            <a:grpSpLocks noChangeAspect="1"/>
          </p:cNvGrpSpPr>
          <p:nvPr/>
        </p:nvGrpSpPr>
        <p:grpSpPr bwMode="auto">
          <a:xfrm>
            <a:off x="3162300" y="1558925"/>
            <a:ext cx="647700" cy="592138"/>
            <a:chOff x="3641" y="3471"/>
            <a:chExt cx="1137" cy="1026"/>
          </a:xfrm>
        </p:grpSpPr>
        <p:sp>
          <p:nvSpPr>
            <p:cNvPr id="161842" name="AutoShape 50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843" name="AutoShape 51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1844" name="Group 52"/>
          <p:cNvGrpSpPr>
            <a:grpSpLocks noChangeAspect="1"/>
          </p:cNvGrpSpPr>
          <p:nvPr/>
        </p:nvGrpSpPr>
        <p:grpSpPr bwMode="auto">
          <a:xfrm>
            <a:off x="4133850" y="1558925"/>
            <a:ext cx="649288" cy="592138"/>
            <a:chOff x="3641" y="3471"/>
            <a:chExt cx="1137" cy="1026"/>
          </a:xfrm>
        </p:grpSpPr>
        <p:sp>
          <p:nvSpPr>
            <p:cNvPr id="161845" name="AutoShape 53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846" name="AutoShape 54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1847" name="Group 55"/>
          <p:cNvGrpSpPr>
            <a:grpSpLocks noChangeAspect="1"/>
          </p:cNvGrpSpPr>
          <p:nvPr/>
        </p:nvGrpSpPr>
        <p:grpSpPr bwMode="auto">
          <a:xfrm>
            <a:off x="4133850" y="2151063"/>
            <a:ext cx="649288" cy="588962"/>
            <a:chOff x="3641" y="3471"/>
            <a:chExt cx="1137" cy="1026"/>
          </a:xfrm>
        </p:grpSpPr>
        <p:sp>
          <p:nvSpPr>
            <p:cNvPr id="161848" name="AutoShape 56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849" name="AutoShape 57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1851" name="AutoShape 59"/>
          <p:cNvSpPr>
            <a:spLocks noChangeAspect="1" noChangeArrowheads="1"/>
          </p:cNvSpPr>
          <p:nvPr/>
        </p:nvSpPr>
        <p:spPr bwMode="auto">
          <a:xfrm>
            <a:off x="4133850" y="2740025"/>
            <a:ext cx="649288" cy="590550"/>
          </a:xfrm>
          <a:prstGeom prst="hexagon">
            <a:avLst>
              <a:gd name="adj" fmla="val 27487"/>
              <a:gd name="vf" fmla="val 11547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1852" name="AutoShape 60"/>
          <p:cNvSpPr>
            <a:spLocks noChangeAspect="1" noChangeArrowheads="1"/>
          </p:cNvSpPr>
          <p:nvPr/>
        </p:nvSpPr>
        <p:spPr bwMode="auto">
          <a:xfrm>
            <a:off x="4422775" y="2970213"/>
            <a:ext cx="69850" cy="1031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61853" name="Group 61"/>
          <p:cNvGrpSpPr>
            <a:grpSpLocks noChangeAspect="1"/>
          </p:cNvGrpSpPr>
          <p:nvPr/>
        </p:nvGrpSpPr>
        <p:grpSpPr bwMode="auto">
          <a:xfrm>
            <a:off x="4619625" y="1849438"/>
            <a:ext cx="649288" cy="592137"/>
            <a:chOff x="3641" y="3471"/>
            <a:chExt cx="1137" cy="1026"/>
          </a:xfrm>
        </p:grpSpPr>
        <p:sp>
          <p:nvSpPr>
            <p:cNvPr id="161854" name="AutoShape 62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855" name="AutoShape 63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1856" name="Group 64"/>
          <p:cNvGrpSpPr>
            <a:grpSpLocks noChangeAspect="1"/>
          </p:cNvGrpSpPr>
          <p:nvPr/>
        </p:nvGrpSpPr>
        <p:grpSpPr bwMode="auto">
          <a:xfrm>
            <a:off x="4619625" y="2441575"/>
            <a:ext cx="649288" cy="590550"/>
            <a:chOff x="3641" y="3471"/>
            <a:chExt cx="1137" cy="1026"/>
          </a:xfrm>
        </p:grpSpPr>
        <p:sp>
          <p:nvSpPr>
            <p:cNvPr id="161857" name="AutoShape 65"/>
            <p:cNvSpPr>
              <a:spLocks noChangeAspect="1" noChangeArrowheads="1"/>
            </p:cNvSpPr>
            <p:nvPr/>
          </p:nvSpPr>
          <p:spPr bwMode="auto">
            <a:xfrm>
              <a:off x="3641" y="3471"/>
              <a:ext cx="1137" cy="1026"/>
            </a:xfrm>
            <a:prstGeom prst="hexagon">
              <a:avLst>
                <a:gd name="adj" fmla="val 2770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858" name="AutoShape 66"/>
            <p:cNvSpPr>
              <a:spLocks noChangeAspect="1" noChangeArrowheads="1"/>
            </p:cNvSpPr>
            <p:nvPr/>
          </p:nvSpPr>
          <p:spPr bwMode="auto">
            <a:xfrm>
              <a:off x="4148" y="3870"/>
              <a:ext cx="12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1859" name="AutoShape 67"/>
          <p:cNvSpPr>
            <a:spLocks noChangeAspect="1"/>
          </p:cNvSpPr>
          <p:nvPr/>
        </p:nvSpPr>
        <p:spPr bwMode="auto">
          <a:xfrm>
            <a:off x="5511800" y="2230438"/>
            <a:ext cx="1468438" cy="173037"/>
          </a:xfrm>
          <a:prstGeom prst="borderCallout1">
            <a:avLst>
              <a:gd name="adj1" fmla="val 45023"/>
              <a:gd name="adj2" fmla="val 104032"/>
              <a:gd name="adj3" fmla="val 59634"/>
              <a:gd name="adj4" fmla="val 10313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stealth" w="med" len="med"/>
              </a14:hiddenLine>
            </a:ext>
          </a:extLst>
        </p:spPr>
        <p:txBody>
          <a:bodyPr lIns="18000" tIns="10800" rIns="18000" bIns="10800"/>
          <a:lstStyle/>
          <a:p>
            <a:pPr eaLnBrk="0" hangingPunct="0"/>
            <a:r>
              <a:rPr lang="en-GB" altLang="ko-KR" sz="900" b="1" dirty="0">
                <a:latin typeface="Verdana" pitchFamily="34" charset="0"/>
                <a:ea typeface="Batang" pitchFamily="18" charset="-127"/>
              </a:rPr>
              <a:t>Modelled</a:t>
            </a:r>
            <a:r>
              <a:rPr lang="en-US" altLang="ko-KR" sz="900" b="1" dirty="0">
                <a:latin typeface="Verdana" pitchFamily="34" charset="0"/>
                <a:ea typeface="Batang" pitchFamily="18" charset="-127"/>
              </a:rPr>
              <a:t> </a:t>
            </a:r>
            <a:r>
              <a:rPr lang="en-US" altLang="ko-KR" sz="900" b="1" dirty="0" smtClean="0">
                <a:latin typeface="Verdana" pitchFamily="34" charset="0"/>
                <a:ea typeface="Batang" pitchFamily="18" charset="-127"/>
              </a:rPr>
              <a:t>cellular system (i.e. CDMA or OFDMA)</a:t>
            </a:r>
            <a:endParaRPr lang="en-US" sz="900" b="1" dirty="0">
              <a:latin typeface="Verdana" pitchFamily="34" charset="0"/>
            </a:endParaRPr>
          </a:p>
        </p:txBody>
      </p:sp>
      <p:sp>
        <p:nvSpPr>
          <p:cNvPr id="161860" name="AutoShape 68"/>
          <p:cNvSpPr>
            <a:spLocks noChangeAspect="1"/>
          </p:cNvSpPr>
          <p:nvPr/>
        </p:nvSpPr>
        <p:spPr bwMode="auto">
          <a:xfrm>
            <a:off x="484188" y="3821113"/>
            <a:ext cx="1711325" cy="319087"/>
          </a:xfrm>
          <a:prstGeom prst="borderCallout1">
            <a:avLst>
              <a:gd name="adj1" fmla="val 36366"/>
              <a:gd name="adj2" fmla="val 103486"/>
              <a:gd name="adj3" fmla="val 33829"/>
              <a:gd name="adj4" fmla="val 10547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stealth" w="med" len="med"/>
              </a14:hiddenLine>
            </a:ext>
          </a:extLst>
        </p:spPr>
        <p:txBody>
          <a:bodyPr lIns="18000" tIns="10800" rIns="18000" bIns="10800"/>
          <a:lstStyle/>
          <a:p>
            <a:pPr eaLnBrk="0" hangingPunct="0"/>
            <a:r>
              <a:rPr lang="en-US" altLang="ko-KR" sz="900" b="1">
                <a:latin typeface="Verdana" pitchFamily="34" charset="0"/>
                <a:ea typeface="Batang" pitchFamily="18" charset="-127"/>
              </a:rPr>
              <a:t>Two auto-generated tiers of auxiliary CDMA cells</a:t>
            </a:r>
            <a:endParaRPr lang="en-US" sz="900" b="1">
              <a:latin typeface="Verdana" pitchFamily="34" charset="0"/>
            </a:endParaRPr>
          </a:p>
        </p:txBody>
      </p:sp>
      <p:sp>
        <p:nvSpPr>
          <p:cNvPr id="161861" name="Line 69"/>
          <p:cNvSpPr>
            <a:spLocks noChangeAspect="1" noChangeShapeType="1"/>
          </p:cNvSpPr>
          <p:nvPr/>
        </p:nvSpPr>
        <p:spPr bwMode="auto">
          <a:xfrm>
            <a:off x="2241550" y="3938588"/>
            <a:ext cx="1566863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1862" name="Line 70"/>
          <p:cNvSpPr>
            <a:spLocks noChangeAspect="1" noChangeShapeType="1"/>
          </p:cNvSpPr>
          <p:nvPr/>
        </p:nvSpPr>
        <p:spPr bwMode="auto">
          <a:xfrm flipV="1">
            <a:off x="2241550" y="3392488"/>
            <a:ext cx="914400" cy="546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1863" name="AutoShape 71"/>
          <p:cNvSpPr>
            <a:spLocks noChangeAspect="1"/>
          </p:cNvSpPr>
          <p:nvPr/>
        </p:nvSpPr>
        <p:spPr bwMode="auto">
          <a:xfrm>
            <a:off x="139700" y="1768475"/>
            <a:ext cx="1263650" cy="706438"/>
          </a:xfrm>
          <a:prstGeom prst="borderCallout1">
            <a:avLst>
              <a:gd name="adj1" fmla="val 42486"/>
              <a:gd name="adj2" fmla="val 105639"/>
              <a:gd name="adj3" fmla="val 41347"/>
              <a:gd name="adj4" fmla="val 10552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stealth" w="med" len="med"/>
              </a14:hiddenLine>
            </a:ext>
          </a:extLst>
        </p:spPr>
        <p:txBody>
          <a:bodyPr lIns="18000" tIns="10800" rIns="18000" bIns="10800"/>
          <a:lstStyle/>
          <a:p>
            <a:pPr eaLnBrk="0" hangingPunct="0"/>
            <a:r>
              <a:rPr lang="en-US" altLang="ko-KR" sz="900" b="1">
                <a:latin typeface="Verdana" pitchFamily="34" charset="0"/>
                <a:ea typeface="Batang" pitchFamily="18" charset="-127"/>
              </a:rPr>
              <a:t>Other radio system, counter-part in interference simulation</a:t>
            </a:r>
            <a:endParaRPr lang="en-US" sz="900" b="1">
              <a:latin typeface="Verdana" pitchFamily="34" charset="0"/>
            </a:endParaRPr>
          </a:p>
        </p:txBody>
      </p:sp>
      <p:sp>
        <p:nvSpPr>
          <p:cNvPr id="161864" name="AutoShape 72"/>
          <p:cNvSpPr>
            <a:spLocks noChangeAspect="1"/>
          </p:cNvSpPr>
          <p:nvPr/>
        </p:nvSpPr>
        <p:spPr bwMode="auto">
          <a:xfrm>
            <a:off x="1282700" y="1363663"/>
            <a:ext cx="1050925" cy="303212"/>
          </a:xfrm>
          <a:prstGeom prst="borderCallout1">
            <a:avLst>
              <a:gd name="adj1" fmla="val 42486"/>
              <a:gd name="adj2" fmla="val 105639"/>
              <a:gd name="adj3" fmla="val 68588"/>
              <a:gd name="adj4" fmla="val 10105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stealth" w="med" len="med"/>
              </a14:hiddenLine>
            </a:ext>
          </a:extLst>
        </p:spPr>
        <p:txBody>
          <a:bodyPr lIns="18000" tIns="10800" rIns="18000" bIns="10800"/>
          <a:lstStyle/>
          <a:p>
            <a:pPr eaLnBrk="0" hangingPunct="0"/>
            <a:r>
              <a:rPr lang="en-US" altLang="ko-KR" sz="900" b="1">
                <a:latin typeface="Verdana" pitchFamily="34" charset="0"/>
                <a:ea typeface="Batang" pitchFamily="18" charset="-127"/>
              </a:rPr>
              <a:t>Interferer-Victim distance</a:t>
            </a:r>
            <a:endParaRPr lang="en-US" sz="900" b="1">
              <a:latin typeface="Verdana" pitchFamily="34" charset="0"/>
            </a:endParaRPr>
          </a:p>
        </p:txBody>
      </p:sp>
      <p:sp>
        <p:nvSpPr>
          <p:cNvPr id="161867" name="Line 75"/>
          <p:cNvSpPr>
            <a:spLocks noChangeShapeType="1"/>
          </p:cNvSpPr>
          <p:nvPr/>
        </p:nvSpPr>
        <p:spPr bwMode="auto">
          <a:xfrm>
            <a:off x="1176338" y="2227263"/>
            <a:ext cx="652462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1868" name="Line 76"/>
          <p:cNvSpPr>
            <a:spLocks noChangeShapeType="1"/>
          </p:cNvSpPr>
          <p:nvPr/>
        </p:nvSpPr>
        <p:spPr bwMode="auto">
          <a:xfrm>
            <a:off x="2024063" y="1778000"/>
            <a:ext cx="457200" cy="931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571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357188" y="544513"/>
            <a:ext cx="7772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Several options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9" y="1120775"/>
            <a:ext cx="4766355" cy="462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5190445" y="2420257"/>
            <a:ext cx="395355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1600" dirty="0" smtClean="0">
                <a:latin typeface="Verdana" pitchFamily="34" charset="0"/>
              </a:rPr>
              <a:t>Application </a:t>
            </a:r>
            <a:r>
              <a:rPr lang="en-GB" sz="1600" dirty="0">
                <a:latin typeface="Verdana" pitchFamily="34" charset="0"/>
              </a:rPr>
              <a:t>of Wrap-Around technique for calculation of distance to closest BS produces effect of “endless” uniform </a:t>
            </a:r>
            <a:r>
              <a:rPr lang="en-GB" sz="1600" dirty="0" smtClean="0">
                <a:latin typeface="Verdana" pitchFamily="34" charset="0"/>
              </a:rPr>
              <a:t>network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dirty="0" smtClean="0">
                <a:latin typeface="Verdana" pitchFamily="34" charset="0"/>
              </a:rPr>
              <a:t>Only available in 2-tiers option</a:t>
            </a:r>
            <a:endParaRPr lang="en-US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659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1355820"/>
            <a:ext cx="6437086" cy="45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ular Callout 14"/>
          <p:cNvSpPr/>
          <p:nvPr/>
        </p:nvSpPr>
        <p:spPr bwMode="auto">
          <a:xfrm>
            <a:off x="4341812" y="1941102"/>
            <a:ext cx="1092200" cy="402771"/>
          </a:xfrm>
          <a:prstGeom prst="wedgeRoundRectCallout">
            <a:avLst>
              <a:gd name="adj1" fmla="val -85165"/>
              <a:gd name="adj2" fmla="val -9194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GB" dirty="0">
              <a:latin typeface="Verdana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80169" y="1397822"/>
            <a:ext cx="1092200" cy="402771"/>
          </a:xfrm>
          <a:prstGeom prst="wedgeRoundRectCallout">
            <a:avLst>
              <a:gd name="adj1" fmla="val 84270"/>
              <a:gd name="adj2" fmla="val 1567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dirty="0" smtClean="0">
                <a:latin typeface="Verdana" pitchFamily="34" charset="0"/>
              </a:rPr>
              <a:t>legend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57188" y="544513"/>
            <a:ext cx="7772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Cellular system last event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189412" y="1941099"/>
            <a:ext cx="1092200" cy="402771"/>
          </a:xfrm>
          <a:prstGeom prst="wedgeRoundRectCallout">
            <a:avLst>
              <a:gd name="adj1" fmla="val 120150"/>
              <a:gd name="adj2" fmla="val 15310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dirty="0" smtClean="0">
                <a:latin typeface="Verdana" pitchFamily="34" charset="0"/>
              </a:rPr>
              <a:t>legend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3824515" y="1941099"/>
            <a:ext cx="1836056" cy="402771"/>
          </a:xfrm>
          <a:prstGeom prst="wedgeRoundRectCallout">
            <a:avLst>
              <a:gd name="adj1" fmla="val -29321"/>
              <a:gd name="adj2" fmla="val 30445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dirty="0" smtClean="0">
                <a:latin typeface="Verdana" pitchFamily="34" charset="0"/>
              </a:rPr>
              <a:t>BS antenna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211560" y="2489199"/>
            <a:ext cx="1836056" cy="711013"/>
          </a:xfrm>
          <a:prstGeom prst="wedgeRoundRectCallout">
            <a:avLst>
              <a:gd name="adj1" fmla="val -53827"/>
              <a:gd name="adj2" fmla="val 14727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dirty="0">
                <a:latin typeface="Verdana" pitchFamily="34" charset="0"/>
              </a:rPr>
              <a:t>BS or MS info display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5181600" y="5203371"/>
            <a:ext cx="2013858" cy="1654628"/>
          </a:xfrm>
          <a:prstGeom prst="wedgeRoundRectCallout">
            <a:avLst>
              <a:gd name="adj1" fmla="val 20069"/>
              <a:gd name="adj2" fmla="val -6845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100" u="sng" dirty="0">
                <a:latin typeface="Verdana" pitchFamily="34" charset="0"/>
              </a:rPr>
              <a:t>General system </a:t>
            </a:r>
            <a:r>
              <a:rPr lang="en-GB" sz="1100" u="sng" dirty="0" smtClean="0">
                <a:latin typeface="Verdana" pitchFamily="34" charset="0"/>
              </a:rPr>
              <a:t>info:</a:t>
            </a:r>
            <a:endParaRPr lang="en-GB" sz="1100" u="sng" dirty="0">
              <a:latin typeface="Verdana" pitchFamily="34" charset="0"/>
            </a:endParaRPr>
          </a:p>
          <a:p>
            <a:pPr algn="l"/>
            <a:r>
              <a:rPr lang="en-GB" sz="1100" dirty="0">
                <a:latin typeface="Verdana" pitchFamily="34" charset="0"/>
              </a:rPr>
              <a:t>Cell specific info</a:t>
            </a:r>
          </a:p>
          <a:p>
            <a:pPr algn="l"/>
            <a:r>
              <a:rPr lang="en-GB" sz="1100" dirty="0">
                <a:latin typeface="Verdana" pitchFamily="34" charset="0"/>
              </a:rPr>
              <a:t>Connected - voice active user</a:t>
            </a:r>
          </a:p>
          <a:p>
            <a:pPr algn="l"/>
            <a:r>
              <a:rPr lang="en-GB" sz="1100" dirty="0">
                <a:latin typeface="Verdana" pitchFamily="34" charset="0"/>
              </a:rPr>
              <a:t>Active link</a:t>
            </a:r>
          </a:p>
          <a:p>
            <a:pPr algn="l"/>
            <a:r>
              <a:rPr lang="en-GB" sz="1100" dirty="0">
                <a:latin typeface="Verdana" pitchFamily="34" charset="0"/>
              </a:rPr>
              <a:t>Inactive link</a:t>
            </a:r>
          </a:p>
          <a:p>
            <a:pPr algn="l"/>
            <a:r>
              <a:rPr lang="en-GB" sz="1100" dirty="0">
                <a:latin typeface="Verdana" pitchFamily="34" charset="0"/>
              </a:rPr>
              <a:t>Dropped user</a:t>
            </a:r>
          </a:p>
          <a:p>
            <a:pPr algn="l"/>
            <a:r>
              <a:rPr lang="en-GB" sz="1100" dirty="0">
                <a:latin typeface="Verdana" pitchFamily="34" charset="0"/>
              </a:rPr>
              <a:t>CDMA interferer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512" y="4135735"/>
            <a:ext cx="4572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FF3300"/>
              </a:buClr>
              <a:buSzPct val="110000"/>
            </a:pPr>
            <a:r>
              <a:rPr lang="en-GB" dirty="0" smtClean="0">
                <a:latin typeface="Verdana" pitchFamily="34" charset="0"/>
              </a:rPr>
              <a:t>Detailed insight into simulated data for modelled CDMA/OFDAM system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469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etwork-edge </a:t>
            </a:r>
            <a:r>
              <a:rPr lang="en-GB" dirty="0"/>
              <a:t>case</a:t>
            </a: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12058" y="1177701"/>
            <a:ext cx="7554913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Instead of centre cell, takes the cell at the edge </a:t>
            </a:r>
            <a:r>
              <a:rPr lang="en-GB" sz="2400" dirty="0" smtClean="0">
                <a:latin typeface="Verdana" pitchFamily="34" charset="0"/>
              </a:rPr>
              <a:t>cluster </a:t>
            </a:r>
            <a:r>
              <a:rPr lang="en-GB" sz="2400" dirty="0">
                <a:latin typeface="Verdana" pitchFamily="34" charset="0"/>
              </a:rPr>
              <a:t>as a reference </a:t>
            </a:r>
            <a:r>
              <a:rPr lang="en-GB" sz="2400" dirty="0" smtClean="0">
                <a:latin typeface="Verdana" pitchFamily="34" charset="0"/>
              </a:rPr>
              <a:t>cell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Wrap-around </a:t>
            </a:r>
            <a:r>
              <a:rPr lang="en-GB" sz="2400" dirty="0">
                <a:latin typeface="Verdana" pitchFamily="34" charset="0"/>
              </a:rPr>
              <a:t>formulas adjusted as if no other cells are located beyond that </a:t>
            </a:r>
            <a:r>
              <a:rPr lang="en-GB" sz="2400" dirty="0" smtClean="0">
                <a:latin typeface="Verdana" pitchFamily="34" charset="0"/>
              </a:rPr>
              <a:t>cell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cross-border </a:t>
            </a:r>
            <a:r>
              <a:rPr lang="en-GB" sz="2400" dirty="0">
                <a:latin typeface="Verdana" pitchFamily="34" charset="0"/>
              </a:rPr>
              <a:t>or similar interference scenarios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 t="16632" b="28611"/>
          <a:stretch/>
        </p:blipFill>
        <p:spPr bwMode="auto">
          <a:xfrm>
            <a:off x="1404370" y="3031037"/>
            <a:ext cx="5370287" cy="228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9732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CDMA/OFDMA GUI (1/2)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4" y="1773594"/>
            <a:ext cx="7624063" cy="337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2058" y="1177701"/>
            <a:ext cx="7554913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2 tabs: General settings and Positioning</a:t>
            </a:r>
            <a:endParaRPr lang="en-GB" sz="2400" dirty="0">
              <a:latin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42" y="4151086"/>
            <a:ext cx="2874577" cy="167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9221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CDMA/OFDMA GUI (2/2)</a:t>
            </a:r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2058" y="1177701"/>
            <a:ext cx="7554913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5" y="1687169"/>
            <a:ext cx="7624800" cy="337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75" y="4213453"/>
            <a:ext cx="2876400" cy="169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8031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#5</a:t>
            </a:r>
            <a:endParaRPr lang="en-GB" dirty="0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12058" y="1366383"/>
            <a:ext cx="7554913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Victim: OFDMA DL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5 active users (with 50 subcarrier per BS)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Capacity (Initial users per BS):10</a:t>
            </a:r>
            <a:endParaRPr lang="en-GB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Interferer: DVB-T BS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Power = 55 dBm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SEM: DVB-T</a:t>
            </a:r>
            <a:endParaRPr lang="da-DK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Simulation control: 30 events (fast)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33" y="4125686"/>
            <a:ext cx="1895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7229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727076" y="1418555"/>
            <a:ext cx="6508296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 err="1" smtClean="0">
                <a:latin typeface="Verdana" pitchFamily="34" charset="0"/>
              </a:rPr>
              <a:t>Harmonised</a:t>
            </a:r>
            <a:r>
              <a:rPr lang="en-US" sz="2000" dirty="0" smtClean="0">
                <a:latin typeface="Verdana" pitchFamily="34" charset="0"/>
              </a:rPr>
              <a:t> interface between generic and CDMA/OFDMA modules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 smtClean="0">
                <a:latin typeface="Verdana" pitchFamily="34" charset="0"/>
              </a:rPr>
              <a:t>Versatile tool to configure victim and interferer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210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Thank you - Any questions?</a:t>
            </a: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15522816"/>
              </p:ext>
            </p:extLst>
          </p:nvPr>
        </p:nvGraphicFramePr>
        <p:xfrm>
          <a:off x="1663147" y="1263689"/>
          <a:ext cx="64087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5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System type</a:t>
            </a:r>
            <a:endParaRPr lang="en-GB" sz="3200" dirty="0"/>
          </a:p>
        </p:txBody>
      </p:sp>
      <p:sp>
        <p:nvSpPr>
          <p:cNvPr id="137332" name="Rectangle 116"/>
          <p:cNvSpPr>
            <a:spLocks noChangeAspect="1" noChangeArrowheads="1"/>
          </p:cNvSpPr>
          <p:nvPr/>
        </p:nvSpPr>
        <p:spPr bwMode="auto">
          <a:xfrm>
            <a:off x="-7364413" y="2224088"/>
            <a:ext cx="9144001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0" y="3596888"/>
            <a:ext cx="61055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5" t="31137" r="16704" b="17773"/>
          <a:stretch/>
        </p:blipFill>
        <p:spPr bwMode="auto">
          <a:xfrm>
            <a:off x="2296139" y="1555955"/>
            <a:ext cx="3465871" cy="95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ular Callout 50"/>
          <p:cNvSpPr/>
          <p:nvPr/>
        </p:nvSpPr>
        <p:spPr bwMode="auto">
          <a:xfrm>
            <a:off x="1049733" y="2550415"/>
            <a:ext cx="1192022" cy="391817"/>
          </a:xfrm>
          <a:prstGeom prst="wedgeRoundRectCallout">
            <a:avLst>
              <a:gd name="adj1" fmla="val 71460"/>
              <a:gd name="adj2" fmla="val -1828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 err="1" smtClean="0">
                <a:latin typeface="Verdana" pitchFamily="34" charset="0"/>
              </a:rPr>
              <a:t>Generic</a:t>
            </a:r>
            <a:endParaRPr lang="fr-FR" sz="1600" dirty="0" smtClean="0">
              <a:latin typeface="Verdana" pitchFamily="34" charset="0"/>
            </a:endParaRPr>
          </a:p>
        </p:txBody>
      </p:sp>
      <p:sp>
        <p:nvSpPr>
          <p:cNvPr id="52" name="Rounded Rectangular Callout 51"/>
          <p:cNvSpPr/>
          <p:nvPr/>
        </p:nvSpPr>
        <p:spPr bwMode="auto">
          <a:xfrm>
            <a:off x="2910571" y="2661693"/>
            <a:ext cx="1192022" cy="391817"/>
          </a:xfrm>
          <a:prstGeom prst="wedgeRoundRectCallout">
            <a:avLst>
              <a:gd name="adj1" fmla="val 27537"/>
              <a:gd name="adj2" fmla="val -14331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latin typeface="Verdana" pitchFamily="34" charset="0"/>
              </a:rPr>
              <a:t>CDMA</a:t>
            </a:r>
            <a:endParaRPr lang="fr-FR" sz="1600" dirty="0" smtClean="0">
              <a:latin typeface="Verdana" pitchFamily="34" charset="0"/>
            </a:endParaRPr>
          </a:p>
        </p:txBody>
      </p:sp>
      <p:sp>
        <p:nvSpPr>
          <p:cNvPr id="53" name="Rounded Rectangular Callout 52"/>
          <p:cNvSpPr/>
          <p:nvPr/>
        </p:nvSpPr>
        <p:spPr bwMode="auto">
          <a:xfrm>
            <a:off x="4663171" y="2746323"/>
            <a:ext cx="1192022" cy="391817"/>
          </a:xfrm>
          <a:prstGeom prst="wedgeRoundRectCallout">
            <a:avLst>
              <a:gd name="adj1" fmla="val -36182"/>
              <a:gd name="adj2" fmla="val -1922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latin typeface="Verdana" pitchFamily="34" charset="0"/>
              </a:rPr>
              <a:t>OFDMA</a:t>
            </a:r>
            <a:endParaRPr lang="fr-FR" sz="1600" dirty="0" smtClean="0"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3821" y="5309419"/>
            <a:ext cx="4427896" cy="390833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402202" y="4414683"/>
            <a:ext cx="5851114" cy="390833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98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31" name="Rectangle 115"/>
          <p:cNvSpPr>
            <a:spLocks noChangeArrowheads="1"/>
          </p:cNvSpPr>
          <p:nvPr/>
        </p:nvSpPr>
        <p:spPr bwMode="auto">
          <a:xfrm>
            <a:off x="6502400" y="1060450"/>
            <a:ext cx="2455863" cy="1131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Generic system</a:t>
            </a:r>
            <a:endParaRPr lang="en-GB" sz="3200" dirty="0"/>
          </a:p>
        </p:txBody>
      </p:sp>
      <p:grpSp>
        <p:nvGrpSpPr>
          <p:cNvPr id="137290" name="Group 74"/>
          <p:cNvGrpSpPr>
            <a:grpSpLocks/>
          </p:cNvGrpSpPr>
          <p:nvPr/>
        </p:nvGrpSpPr>
        <p:grpSpPr bwMode="auto">
          <a:xfrm>
            <a:off x="6588125" y="1109663"/>
            <a:ext cx="2370138" cy="4797425"/>
            <a:chOff x="1710" y="3573"/>
            <a:chExt cx="2964" cy="7703"/>
          </a:xfrm>
        </p:grpSpPr>
        <p:sp>
          <p:nvSpPr>
            <p:cNvPr id="137291" name="AutoShape 75"/>
            <p:cNvSpPr>
              <a:spLocks noChangeArrowheads="1"/>
            </p:cNvSpPr>
            <p:nvPr/>
          </p:nvSpPr>
          <p:spPr bwMode="auto">
            <a:xfrm>
              <a:off x="2280" y="3573"/>
              <a:ext cx="1995" cy="293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Start</a:t>
              </a:r>
              <a:endParaRPr lang="en-US" sz="2400"/>
            </a:p>
          </p:txBody>
        </p:sp>
        <p:sp>
          <p:nvSpPr>
            <p:cNvPr id="137292" name="AutoShape 76"/>
            <p:cNvSpPr>
              <a:spLocks noChangeArrowheads="1"/>
            </p:cNvSpPr>
            <p:nvPr/>
          </p:nvSpPr>
          <p:spPr bwMode="auto">
            <a:xfrm>
              <a:off x="2280" y="4094"/>
              <a:ext cx="1995" cy="285"/>
            </a:xfrm>
            <a:prstGeom prst="flowChartPrepara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 eaLnBrk="0" hangingPunct="0"/>
              <a:r>
                <a:rPr lang="en-US" sz="800"/>
                <a:t>While i=1,N</a:t>
              </a:r>
              <a:endParaRPr lang="en-US" sz="2400"/>
            </a:p>
          </p:txBody>
        </p:sp>
        <p:sp>
          <p:nvSpPr>
            <p:cNvPr id="137293" name="AutoShape 77"/>
            <p:cNvSpPr>
              <a:spLocks noChangeArrowheads="1"/>
            </p:cNvSpPr>
            <p:nvPr/>
          </p:nvSpPr>
          <p:spPr bwMode="auto">
            <a:xfrm>
              <a:off x="1872" y="5073"/>
              <a:ext cx="2736" cy="235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 dirty="0"/>
                <a:t>Generate position data of </a:t>
              </a:r>
              <a:r>
                <a:rPr lang="en-US" sz="800" dirty="0" smtClean="0"/>
                <a:t>VLT, VLR</a:t>
              </a:r>
              <a:endParaRPr lang="en-US" sz="2400" dirty="0"/>
            </a:p>
          </p:txBody>
        </p:sp>
        <p:sp>
          <p:nvSpPr>
            <p:cNvPr id="137294" name="AutoShape 78"/>
            <p:cNvSpPr>
              <a:spLocks noChangeArrowheads="1"/>
            </p:cNvSpPr>
            <p:nvPr/>
          </p:nvSpPr>
          <p:spPr bwMode="auto">
            <a:xfrm>
              <a:off x="1872" y="5462"/>
              <a:ext cx="2736" cy="285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Calculate dRSS</a:t>
              </a:r>
              <a:r>
                <a:rPr lang="en-US" sz="800" baseline="-25000"/>
                <a:t>i</a:t>
              </a:r>
              <a:endParaRPr lang="en-US" sz="2400"/>
            </a:p>
          </p:txBody>
        </p:sp>
        <p:sp>
          <p:nvSpPr>
            <p:cNvPr id="137295" name="Line 79"/>
            <p:cNvSpPr>
              <a:spLocks noChangeShapeType="1"/>
            </p:cNvSpPr>
            <p:nvPr/>
          </p:nvSpPr>
          <p:spPr bwMode="auto">
            <a:xfrm>
              <a:off x="3249" y="3866"/>
              <a:ext cx="0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96" name="Line 80"/>
            <p:cNvSpPr>
              <a:spLocks noChangeShapeType="1"/>
            </p:cNvSpPr>
            <p:nvPr/>
          </p:nvSpPr>
          <p:spPr bwMode="auto">
            <a:xfrm>
              <a:off x="3249" y="4400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97" name="Line 81"/>
            <p:cNvSpPr>
              <a:spLocks noChangeShapeType="1"/>
            </p:cNvSpPr>
            <p:nvPr/>
          </p:nvSpPr>
          <p:spPr bwMode="auto">
            <a:xfrm>
              <a:off x="3249" y="4902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98" name="Line 82"/>
            <p:cNvSpPr>
              <a:spLocks noChangeShapeType="1"/>
            </p:cNvSpPr>
            <p:nvPr/>
          </p:nvSpPr>
          <p:spPr bwMode="auto">
            <a:xfrm>
              <a:off x="3249" y="5747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99" name="Line 83"/>
            <p:cNvSpPr>
              <a:spLocks noChangeShapeType="1"/>
            </p:cNvSpPr>
            <p:nvPr/>
          </p:nvSpPr>
          <p:spPr bwMode="auto">
            <a:xfrm>
              <a:off x="3249" y="5308"/>
              <a:ext cx="0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00" name="Line 84"/>
            <p:cNvSpPr>
              <a:spLocks noChangeShapeType="1"/>
            </p:cNvSpPr>
            <p:nvPr/>
          </p:nvSpPr>
          <p:spPr bwMode="auto">
            <a:xfrm>
              <a:off x="3249" y="6249"/>
              <a:ext cx="0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01" name="Line 85"/>
            <p:cNvSpPr>
              <a:spLocks noChangeShapeType="1"/>
            </p:cNvSpPr>
            <p:nvPr/>
          </p:nvSpPr>
          <p:spPr bwMode="auto">
            <a:xfrm flipH="1">
              <a:off x="1710" y="6317"/>
              <a:ext cx="1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02" name="Line 86"/>
            <p:cNvSpPr>
              <a:spLocks noChangeShapeType="1"/>
            </p:cNvSpPr>
            <p:nvPr/>
          </p:nvSpPr>
          <p:spPr bwMode="auto">
            <a:xfrm flipV="1">
              <a:off x="1710" y="4164"/>
              <a:ext cx="0" cy="2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03" name="Line 87"/>
            <p:cNvSpPr>
              <a:spLocks noChangeShapeType="1"/>
            </p:cNvSpPr>
            <p:nvPr/>
          </p:nvSpPr>
          <p:spPr bwMode="auto">
            <a:xfrm>
              <a:off x="1710" y="4208"/>
              <a:ext cx="5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04" name="AutoShape 88"/>
            <p:cNvSpPr>
              <a:spLocks noChangeArrowheads="1"/>
            </p:cNvSpPr>
            <p:nvPr/>
          </p:nvSpPr>
          <p:spPr bwMode="auto">
            <a:xfrm>
              <a:off x="2223" y="6431"/>
              <a:ext cx="2052" cy="342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800" dirty="0" err="1"/>
                <a:t>dRSS</a:t>
              </a:r>
              <a:r>
                <a:rPr lang="en-US" sz="800" dirty="0"/>
                <a:t> vector</a:t>
              </a:r>
              <a:endParaRPr lang="en-US" sz="2400" dirty="0"/>
            </a:p>
          </p:txBody>
        </p:sp>
        <p:sp>
          <p:nvSpPr>
            <p:cNvPr id="137305" name="AutoShape 89"/>
            <p:cNvSpPr>
              <a:spLocks noChangeArrowheads="1"/>
            </p:cNvSpPr>
            <p:nvPr/>
          </p:nvSpPr>
          <p:spPr bwMode="auto">
            <a:xfrm>
              <a:off x="2223" y="6887"/>
              <a:ext cx="1995" cy="285"/>
            </a:xfrm>
            <a:prstGeom prst="flowChartPrepara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 eaLnBrk="0" hangingPunct="0"/>
              <a:r>
                <a:rPr lang="en-US" sz="800"/>
                <a:t>While i=1,N</a:t>
              </a:r>
              <a:endParaRPr lang="en-US" sz="2400"/>
            </a:p>
          </p:txBody>
        </p:sp>
        <p:sp>
          <p:nvSpPr>
            <p:cNvPr id="137306" name="AutoShape 90"/>
            <p:cNvSpPr>
              <a:spLocks noChangeArrowheads="1"/>
            </p:cNvSpPr>
            <p:nvPr/>
          </p:nvSpPr>
          <p:spPr bwMode="auto">
            <a:xfrm>
              <a:off x="1938" y="8418"/>
              <a:ext cx="2736" cy="34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 dirty="0"/>
                <a:t>Generate position data of </a:t>
              </a:r>
              <a:r>
                <a:rPr lang="en-US" sz="800" dirty="0" err="1" smtClean="0"/>
                <a:t>ILT</a:t>
              </a:r>
              <a:r>
                <a:rPr lang="en-US" sz="800" baseline="-25000" dirty="0" err="1" smtClean="0"/>
                <a:t>j</a:t>
              </a:r>
              <a:r>
                <a:rPr lang="en-US" sz="800" dirty="0"/>
                <a:t>, </a:t>
              </a:r>
              <a:r>
                <a:rPr lang="en-US" sz="800" dirty="0" err="1" smtClean="0"/>
                <a:t>ILR</a:t>
              </a:r>
              <a:r>
                <a:rPr lang="en-US" sz="800" baseline="-25000" dirty="0" err="1" smtClean="0"/>
                <a:t>j</a:t>
              </a:r>
              <a:endParaRPr lang="en-US" sz="2400" dirty="0"/>
            </a:p>
          </p:txBody>
        </p:sp>
        <p:sp>
          <p:nvSpPr>
            <p:cNvPr id="137307" name="AutoShape 91"/>
            <p:cNvSpPr>
              <a:spLocks noChangeArrowheads="1"/>
            </p:cNvSpPr>
            <p:nvPr/>
          </p:nvSpPr>
          <p:spPr bwMode="auto">
            <a:xfrm>
              <a:off x="1938" y="8882"/>
              <a:ext cx="2736" cy="33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Calculate iRSS</a:t>
              </a:r>
              <a:r>
                <a:rPr lang="en-US" sz="800" baseline="-25000"/>
                <a:t>i,j</a:t>
              </a:r>
              <a:endParaRPr lang="en-US" sz="2400"/>
            </a:p>
          </p:txBody>
        </p:sp>
        <p:sp>
          <p:nvSpPr>
            <p:cNvPr id="137308" name="Line 92"/>
            <p:cNvSpPr>
              <a:spLocks noChangeShapeType="1"/>
            </p:cNvSpPr>
            <p:nvPr/>
          </p:nvSpPr>
          <p:spPr bwMode="auto">
            <a:xfrm>
              <a:off x="3249" y="6773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09" name="Line 93"/>
            <p:cNvSpPr>
              <a:spLocks noChangeShapeType="1"/>
            </p:cNvSpPr>
            <p:nvPr/>
          </p:nvSpPr>
          <p:spPr bwMode="auto">
            <a:xfrm>
              <a:off x="3249" y="7172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10" name="Line 94"/>
            <p:cNvSpPr>
              <a:spLocks noChangeShapeType="1"/>
            </p:cNvSpPr>
            <p:nvPr/>
          </p:nvSpPr>
          <p:spPr bwMode="auto">
            <a:xfrm>
              <a:off x="3249" y="7674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11" name="Line 95"/>
            <p:cNvSpPr>
              <a:spLocks noChangeShapeType="1"/>
            </p:cNvSpPr>
            <p:nvPr/>
          </p:nvSpPr>
          <p:spPr bwMode="auto">
            <a:xfrm>
              <a:off x="3249" y="9786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12" name="Line 96"/>
            <p:cNvSpPr>
              <a:spLocks noChangeShapeType="1"/>
            </p:cNvSpPr>
            <p:nvPr/>
          </p:nvSpPr>
          <p:spPr bwMode="auto">
            <a:xfrm>
              <a:off x="3249" y="8760"/>
              <a:ext cx="0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13" name="Line 97"/>
            <p:cNvSpPr>
              <a:spLocks noChangeShapeType="1"/>
            </p:cNvSpPr>
            <p:nvPr/>
          </p:nvSpPr>
          <p:spPr bwMode="auto">
            <a:xfrm>
              <a:off x="3249" y="10193"/>
              <a:ext cx="0" cy="2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14" name="Line 98"/>
            <p:cNvSpPr>
              <a:spLocks noChangeShapeType="1"/>
            </p:cNvSpPr>
            <p:nvPr/>
          </p:nvSpPr>
          <p:spPr bwMode="auto">
            <a:xfrm flipH="1">
              <a:off x="1710" y="10307"/>
              <a:ext cx="1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15" name="Line 99"/>
            <p:cNvSpPr>
              <a:spLocks noChangeShapeType="1"/>
            </p:cNvSpPr>
            <p:nvPr/>
          </p:nvSpPr>
          <p:spPr bwMode="auto">
            <a:xfrm flipV="1">
              <a:off x="1710" y="7050"/>
              <a:ext cx="0" cy="32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16" name="Line 100"/>
            <p:cNvSpPr>
              <a:spLocks noChangeShapeType="1"/>
            </p:cNvSpPr>
            <p:nvPr/>
          </p:nvSpPr>
          <p:spPr bwMode="auto">
            <a:xfrm>
              <a:off x="1710" y="7058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17" name="AutoShape 101"/>
            <p:cNvSpPr>
              <a:spLocks noChangeArrowheads="1"/>
            </p:cNvSpPr>
            <p:nvPr/>
          </p:nvSpPr>
          <p:spPr bwMode="auto">
            <a:xfrm>
              <a:off x="2280" y="10470"/>
              <a:ext cx="2052" cy="342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800"/>
                <a:t>iRSS vector</a:t>
              </a:r>
              <a:endParaRPr lang="en-US" sz="2400"/>
            </a:p>
          </p:txBody>
        </p:sp>
        <p:sp>
          <p:nvSpPr>
            <p:cNvPr id="137318" name="AutoShape 102"/>
            <p:cNvSpPr>
              <a:spLocks noChangeArrowheads="1"/>
            </p:cNvSpPr>
            <p:nvPr/>
          </p:nvSpPr>
          <p:spPr bwMode="auto">
            <a:xfrm>
              <a:off x="2280" y="7845"/>
              <a:ext cx="1995" cy="399"/>
            </a:xfrm>
            <a:prstGeom prst="flowChartPrepara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46800" rIns="18000" bIns="46800"/>
            <a:lstStyle/>
            <a:p>
              <a:pPr algn="l" eaLnBrk="0" hangingPunct="0"/>
              <a:r>
                <a:rPr lang="en-US" sz="800"/>
                <a:t>While j=1,M</a:t>
              </a:r>
              <a:endParaRPr lang="en-US" sz="2400"/>
            </a:p>
          </p:txBody>
        </p:sp>
        <p:sp>
          <p:nvSpPr>
            <p:cNvPr id="137319" name="AutoShape 103"/>
            <p:cNvSpPr>
              <a:spLocks noChangeArrowheads="1"/>
            </p:cNvSpPr>
            <p:nvPr/>
          </p:nvSpPr>
          <p:spPr bwMode="auto">
            <a:xfrm>
              <a:off x="1938" y="9957"/>
              <a:ext cx="2736" cy="23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Calculate iRSS</a:t>
              </a:r>
              <a:r>
                <a:rPr lang="en-US" sz="800" baseline="-25000"/>
                <a:t>i</a:t>
              </a:r>
              <a:r>
                <a:rPr lang="en-US" sz="800" baseline="30000"/>
                <a:t>SUM</a:t>
              </a:r>
              <a:endParaRPr lang="en-US" sz="2400"/>
            </a:p>
          </p:txBody>
        </p:sp>
        <p:sp>
          <p:nvSpPr>
            <p:cNvPr id="137320" name="Line 104"/>
            <p:cNvSpPr>
              <a:spLocks noChangeShapeType="1"/>
            </p:cNvSpPr>
            <p:nvPr/>
          </p:nvSpPr>
          <p:spPr bwMode="auto">
            <a:xfrm>
              <a:off x="3249" y="8247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21" name="Line 105"/>
            <p:cNvSpPr>
              <a:spLocks noChangeShapeType="1"/>
            </p:cNvSpPr>
            <p:nvPr/>
          </p:nvSpPr>
          <p:spPr bwMode="auto">
            <a:xfrm>
              <a:off x="3249" y="9216"/>
              <a:ext cx="0" cy="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22" name="Line 106"/>
            <p:cNvSpPr>
              <a:spLocks noChangeShapeType="1"/>
            </p:cNvSpPr>
            <p:nvPr/>
          </p:nvSpPr>
          <p:spPr bwMode="auto">
            <a:xfrm>
              <a:off x="3249" y="10812"/>
              <a:ext cx="0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23" name="Line 107"/>
            <p:cNvSpPr>
              <a:spLocks noChangeShapeType="1"/>
            </p:cNvSpPr>
            <p:nvPr/>
          </p:nvSpPr>
          <p:spPr bwMode="auto">
            <a:xfrm flipH="1">
              <a:off x="1872" y="9338"/>
              <a:ext cx="13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24" name="Line 108"/>
            <p:cNvSpPr>
              <a:spLocks noChangeShapeType="1"/>
            </p:cNvSpPr>
            <p:nvPr/>
          </p:nvSpPr>
          <p:spPr bwMode="auto">
            <a:xfrm flipV="1">
              <a:off x="1872" y="8084"/>
              <a:ext cx="0" cy="1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25" name="Line 109"/>
            <p:cNvSpPr>
              <a:spLocks noChangeShapeType="1"/>
            </p:cNvSpPr>
            <p:nvPr/>
          </p:nvSpPr>
          <p:spPr bwMode="auto">
            <a:xfrm>
              <a:off x="1872" y="8084"/>
              <a:ext cx="4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326" name="AutoShape 110"/>
            <p:cNvSpPr>
              <a:spLocks noChangeArrowheads="1"/>
            </p:cNvSpPr>
            <p:nvPr/>
          </p:nvSpPr>
          <p:spPr bwMode="auto">
            <a:xfrm>
              <a:off x="2223" y="10934"/>
              <a:ext cx="1995" cy="342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dRSS, iRSS to ICE</a:t>
              </a:r>
              <a:endParaRPr lang="en-US" sz="2400"/>
            </a:p>
          </p:txBody>
        </p:sp>
        <p:sp>
          <p:nvSpPr>
            <p:cNvPr id="137327" name="AutoShape 111"/>
            <p:cNvSpPr>
              <a:spLocks noChangeArrowheads="1"/>
            </p:cNvSpPr>
            <p:nvPr/>
          </p:nvSpPr>
          <p:spPr bwMode="auto">
            <a:xfrm>
              <a:off x="3012" y="4571"/>
              <a:ext cx="459" cy="331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A</a:t>
              </a:r>
              <a:endParaRPr lang="en-US" sz="2400"/>
            </a:p>
          </p:txBody>
        </p:sp>
        <p:sp>
          <p:nvSpPr>
            <p:cNvPr id="137328" name="AutoShape 112"/>
            <p:cNvSpPr>
              <a:spLocks noChangeArrowheads="1"/>
            </p:cNvSpPr>
            <p:nvPr/>
          </p:nvSpPr>
          <p:spPr bwMode="auto">
            <a:xfrm>
              <a:off x="3012" y="5918"/>
              <a:ext cx="459" cy="331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B</a:t>
              </a:r>
              <a:endParaRPr lang="en-US" sz="2400"/>
            </a:p>
          </p:txBody>
        </p:sp>
        <p:sp>
          <p:nvSpPr>
            <p:cNvPr id="137329" name="AutoShape 113"/>
            <p:cNvSpPr>
              <a:spLocks noChangeArrowheads="1"/>
            </p:cNvSpPr>
            <p:nvPr/>
          </p:nvSpPr>
          <p:spPr bwMode="auto">
            <a:xfrm>
              <a:off x="3012" y="7343"/>
              <a:ext cx="459" cy="331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C</a:t>
              </a:r>
              <a:endParaRPr lang="en-US" sz="2400"/>
            </a:p>
          </p:txBody>
        </p:sp>
        <p:sp>
          <p:nvSpPr>
            <p:cNvPr id="137330" name="AutoShape 114"/>
            <p:cNvSpPr>
              <a:spLocks noChangeArrowheads="1"/>
            </p:cNvSpPr>
            <p:nvPr/>
          </p:nvSpPr>
          <p:spPr bwMode="auto">
            <a:xfrm>
              <a:off x="3012" y="9452"/>
              <a:ext cx="459" cy="331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D</a:t>
              </a:r>
              <a:endParaRPr lang="en-US" sz="2400"/>
            </a:p>
          </p:txBody>
        </p:sp>
      </p:grpSp>
      <p:sp>
        <p:nvSpPr>
          <p:cNvPr id="137332" name="Rectangle 116"/>
          <p:cNvSpPr>
            <a:spLocks noChangeAspect="1" noChangeArrowheads="1"/>
          </p:cNvSpPr>
          <p:nvPr/>
        </p:nvSpPr>
        <p:spPr bwMode="auto">
          <a:xfrm>
            <a:off x="-7364413" y="2224088"/>
            <a:ext cx="9144001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0" y="1641102"/>
            <a:ext cx="6154256" cy="387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5206181" y="2697741"/>
            <a:ext cx="2190135" cy="369924"/>
          </a:xfrm>
          <a:custGeom>
            <a:avLst/>
            <a:gdLst>
              <a:gd name="connsiteX0" fmla="*/ 1570703 w 1570703"/>
              <a:gd name="connsiteY0" fmla="*/ 274059 h 369924"/>
              <a:gd name="connsiteX1" fmla="*/ 656303 w 1570703"/>
              <a:gd name="connsiteY1" fmla="*/ 1214 h 369924"/>
              <a:gd name="connsiteX2" fmla="*/ 0 w 1570703"/>
              <a:gd name="connsiteY2" fmla="*/ 369924 h 3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703" h="369924">
                <a:moveTo>
                  <a:pt x="1570703" y="274059"/>
                </a:moveTo>
                <a:cubicBezTo>
                  <a:pt x="1244395" y="129648"/>
                  <a:pt x="918087" y="-14763"/>
                  <a:pt x="656303" y="1214"/>
                </a:cubicBezTo>
                <a:cubicBezTo>
                  <a:pt x="394519" y="17191"/>
                  <a:pt x="197259" y="193557"/>
                  <a:pt x="0" y="369924"/>
                </a:cubicBezTo>
              </a:path>
            </a:pathLst>
          </a:custGeom>
          <a:noFill/>
          <a:ln w="38100" cap="flat" cmpd="sng" algn="ctr">
            <a:solidFill>
              <a:srgbClr val="3333FF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370006" y="3923071"/>
            <a:ext cx="3996813" cy="1874591"/>
          </a:xfrm>
          <a:custGeom>
            <a:avLst/>
            <a:gdLst>
              <a:gd name="connsiteX0" fmla="*/ 3996813 w 3996813"/>
              <a:gd name="connsiteY0" fmla="*/ 575187 h 1874591"/>
              <a:gd name="connsiteX1" fmla="*/ 2042652 w 3996813"/>
              <a:gd name="connsiteY1" fmla="*/ 1865671 h 1874591"/>
              <a:gd name="connsiteX2" fmla="*/ 0 w 3996813"/>
              <a:gd name="connsiteY2" fmla="*/ 0 h 1874591"/>
              <a:gd name="connsiteX3" fmla="*/ 0 w 3996813"/>
              <a:gd name="connsiteY3" fmla="*/ 0 h 187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813" h="1874591">
                <a:moveTo>
                  <a:pt x="3996813" y="575187"/>
                </a:moveTo>
                <a:cubicBezTo>
                  <a:pt x="3352800" y="1268361"/>
                  <a:pt x="2708788" y="1961536"/>
                  <a:pt x="2042652" y="1865671"/>
                </a:cubicBezTo>
                <a:cubicBezTo>
                  <a:pt x="1376516" y="176980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3333FF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002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and harmonised interface</a:t>
            </a:r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89" y="2324100"/>
            <a:ext cx="19431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 bwMode="auto">
          <a:xfrm>
            <a:off x="2383265" y="4114729"/>
            <a:ext cx="902045" cy="391817"/>
          </a:xfrm>
          <a:prstGeom prst="wedgeRoundRectCallout">
            <a:avLst>
              <a:gd name="adj1" fmla="val 163636"/>
              <a:gd name="adj2" fmla="val -30517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 err="1" smtClean="0">
                <a:latin typeface="Verdana" pitchFamily="34" charset="0"/>
              </a:rPr>
              <a:t>Add</a:t>
            </a:r>
            <a:endParaRPr lang="fr-FR" sz="1600" dirty="0" smtClean="0">
              <a:latin typeface="Verdana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413581" y="4491929"/>
            <a:ext cx="1478300" cy="391817"/>
          </a:xfrm>
          <a:prstGeom prst="wedgeRoundRectCallout">
            <a:avLst>
              <a:gd name="adj1" fmla="val 30070"/>
              <a:gd name="adj2" fmla="val -3996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latin typeface="Verdana" pitchFamily="34" charset="0"/>
              </a:rPr>
              <a:t>Duplicate</a:t>
            </a:r>
            <a:endParaRPr lang="fr-FR" sz="1600" dirty="0" smtClean="0">
              <a:latin typeface="Verdana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199039" y="4604588"/>
            <a:ext cx="1182916" cy="391817"/>
          </a:xfrm>
          <a:prstGeom prst="wedgeRoundRectCallout">
            <a:avLst>
              <a:gd name="adj1" fmla="val -77437"/>
              <a:gd name="adj2" fmla="val -4163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 err="1" smtClean="0">
                <a:latin typeface="Verdana" pitchFamily="34" charset="0"/>
              </a:rPr>
              <a:t>Delete</a:t>
            </a:r>
            <a:endParaRPr lang="fr-FR" sz="1600" dirty="0" smtClean="0">
              <a:latin typeface="Verdana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712715" y="3741059"/>
            <a:ext cx="1977008" cy="950617"/>
          </a:xfrm>
          <a:prstGeom prst="wedgeRoundRectCallout">
            <a:avLst>
              <a:gd name="adj1" fmla="val -127837"/>
              <a:gd name="adj2" fmla="val -12320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latin typeface="Verdana" pitchFamily="34" charset="0"/>
              </a:rPr>
              <a:t>Multiple </a:t>
            </a:r>
            <a:r>
              <a:rPr lang="fr-FR" dirty="0" err="1" smtClean="0">
                <a:latin typeface="Verdana" pitchFamily="34" charset="0"/>
              </a:rPr>
              <a:t>interferer</a:t>
            </a:r>
            <a:r>
              <a:rPr lang="fr-FR" dirty="0" smtClean="0">
                <a:latin typeface="Verdana" pitchFamily="34" charset="0"/>
              </a:rPr>
              <a:t> </a:t>
            </a:r>
            <a:r>
              <a:rPr lang="fr-FR" dirty="0" err="1" smtClean="0">
                <a:latin typeface="Verdana" pitchFamily="34" charset="0"/>
              </a:rPr>
              <a:t>generation</a:t>
            </a:r>
            <a:endParaRPr lang="fr-FR" sz="1600" dirty="0" smtClean="0">
              <a:latin typeface="Verdana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6898287" y="3015273"/>
            <a:ext cx="1987379" cy="391817"/>
          </a:xfrm>
          <a:prstGeom prst="wedgeRoundRectCallout">
            <a:avLst>
              <a:gd name="adj1" fmla="val -122053"/>
              <a:gd name="adj2" fmla="val -4586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latin typeface="Verdana" pitchFamily="34" charset="0"/>
              </a:rPr>
              <a:t>On-line Help</a:t>
            </a:r>
            <a:endParaRPr lang="fr-FR" sz="1600" dirty="0" smtClean="0">
              <a:latin typeface="Verdan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0" y="2324100"/>
            <a:ext cx="2969914" cy="129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23291" y="1881415"/>
            <a:ext cx="145007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smtClean="0"/>
              <a:t>Workspaces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227489" y="1881415"/>
            <a:ext cx="174919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smtClean="0"/>
              <a:t>Interfering links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4343" y="2481943"/>
            <a:ext cx="1453986" cy="362857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152731" y="2861517"/>
            <a:ext cx="1453986" cy="362857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54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CDMA/OFDMA </a:t>
            </a:r>
            <a:r>
              <a:rPr lang="en-GB" dirty="0"/>
              <a:t>modelling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379413" y="1782763"/>
            <a:ext cx="8131175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Modelling of </a:t>
            </a:r>
            <a:r>
              <a:rPr lang="en-GB" sz="2400" dirty="0" smtClean="0">
                <a:latin typeface="Verdana" pitchFamily="34" charset="0"/>
              </a:rPr>
              <a:t>cellular systems </a:t>
            </a:r>
            <a:r>
              <a:rPr lang="en-GB" sz="2400" dirty="0">
                <a:latin typeface="Verdana" pitchFamily="34" charset="0"/>
              </a:rPr>
              <a:t>as victim, interferer, or </a:t>
            </a:r>
            <a:r>
              <a:rPr lang="en-GB" sz="2400" dirty="0" smtClean="0">
                <a:latin typeface="Verdana" pitchFamily="34" charset="0"/>
              </a:rPr>
              <a:t>both: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 smtClean="0">
                <a:latin typeface="Verdana" pitchFamily="34" charset="0"/>
              </a:rPr>
              <a:t>Quasi-static </a:t>
            </a:r>
            <a:r>
              <a:rPr lang="en-GB" dirty="0">
                <a:latin typeface="Verdana" pitchFamily="34" charset="0"/>
              </a:rPr>
              <a:t>time within a </a:t>
            </a:r>
            <a:r>
              <a:rPr lang="en-GB" dirty="0" smtClean="0">
                <a:latin typeface="Verdana" pitchFamily="34" charset="0"/>
              </a:rPr>
              <a:t>snapshot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 smtClean="0">
                <a:latin typeface="Verdana" pitchFamily="34" charset="0"/>
              </a:rPr>
              <a:t>One </a:t>
            </a:r>
            <a:r>
              <a:rPr lang="en-GB" dirty="0">
                <a:latin typeface="Verdana" pitchFamily="34" charset="0"/>
              </a:rPr>
              <a:t>direction at a time (uplink or downlink</a:t>
            </a:r>
            <a:r>
              <a:rPr lang="en-GB" dirty="0" smtClean="0">
                <a:latin typeface="Verdana" pitchFamily="34" charset="0"/>
              </a:rPr>
              <a:t>)</a:t>
            </a:r>
            <a:endParaRPr lang="en-GB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CDMA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>
                <a:latin typeface="Verdana" pitchFamily="34" charset="0"/>
              </a:rPr>
              <a:t>Voice traffic only </a:t>
            </a:r>
            <a:endParaRPr lang="en-GB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 smtClean="0">
                <a:latin typeface="Verdana" pitchFamily="34" charset="0"/>
              </a:rPr>
              <a:t>Particular </a:t>
            </a:r>
            <a:r>
              <a:rPr lang="en-GB" dirty="0">
                <a:latin typeface="Verdana" pitchFamily="34" charset="0"/>
              </a:rPr>
              <a:t>CDMA standard defined by setting Link Level Data (CDMA2000-1X, W-CDMA/UMTS</a:t>
            </a:r>
            <a:r>
              <a:rPr lang="en-GB" dirty="0" smtClean="0">
                <a:latin typeface="Verdana" pitchFamily="34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OFDMA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dirty="0" smtClean="0">
                <a:latin typeface="Verdana" pitchFamily="34" charset="0"/>
                <a:sym typeface="Wingdings" pitchFamily="2" charset="2"/>
              </a:rPr>
              <a:t>LTE</a:t>
            </a:r>
            <a:endParaRPr lang="en-GB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830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339324" y="1521936"/>
            <a:ext cx="5465763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>
                <a:latin typeface="Verdana" pitchFamily="34" charset="0"/>
              </a:rPr>
              <a:t>First a succession of snapshots are run without interference, gradually loading the system to find the target non-interfered capacity per cell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 smtClean="0">
                <a:latin typeface="Verdana" pitchFamily="34" charset="0"/>
              </a:rPr>
              <a:t>apply </a:t>
            </a:r>
            <a:r>
              <a:rPr lang="en-GB" dirty="0">
                <a:latin typeface="Verdana" pitchFamily="34" charset="0"/>
              </a:rPr>
              <a:t>interference and note the impact in terms of </a:t>
            </a:r>
            <a:r>
              <a:rPr lang="en-GB" u="sng" dirty="0">
                <a:latin typeface="Verdana" pitchFamily="34" charset="0"/>
              </a:rPr>
              <a:t>how many of initial users were disconnected</a:t>
            </a:r>
          </a:p>
        </p:txBody>
      </p:sp>
      <p:grpSp>
        <p:nvGrpSpPr>
          <p:cNvPr id="155651" name="Group 3"/>
          <p:cNvGrpSpPr>
            <a:grpSpLocks/>
          </p:cNvGrpSpPr>
          <p:nvPr/>
        </p:nvGrpSpPr>
        <p:grpSpPr bwMode="auto">
          <a:xfrm>
            <a:off x="5521325" y="1773238"/>
            <a:ext cx="2165350" cy="4084637"/>
            <a:chOff x="6954" y="2392"/>
            <a:chExt cx="3411" cy="6433"/>
          </a:xfrm>
        </p:grpSpPr>
        <p:sp>
          <p:nvSpPr>
            <p:cNvPr id="155652" name="AutoShape 4"/>
            <p:cNvSpPr>
              <a:spLocks noChangeArrowheads="1"/>
            </p:cNvSpPr>
            <p:nvPr/>
          </p:nvSpPr>
          <p:spPr bwMode="auto">
            <a:xfrm>
              <a:off x="7071" y="3609"/>
              <a:ext cx="2736" cy="285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Generate position data of Wt</a:t>
              </a:r>
              <a:r>
                <a:rPr lang="en-US" sz="800" baseline="-25000"/>
                <a:t>j</a:t>
              </a:r>
              <a:r>
                <a:rPr lang="en-US" sz="800"/>
                <a:t>, Vr</a:t>
              </a:r>
              <a:r>
                <a:rPr lang="en-US" sz="800" baseline="-25000"/>
                <a:t>j</a:t>
              </a:r>
              <a:endParaRPr lang="en-US" sz="2400"/>
            </a:p>
          </p:txBody>
        </p:sp>
        <p:sp>
          <p:nvSpPr>
            <p:cNvPr id="155653" name="Line 5"/>
            <p:cNvSpPr>
              <a:spLocks noChangeShapeType="1"/>
            </p:cNvSpPr>
            <p:nvPr/>
          </p:nvSpPr>
          <p:spPr bwMode="auto">
            <a:xfrm>
              <a:off x="8427" y="3056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54" name="Line 6"/>
            <p:cNvSpPr>
              <a:spLocks noChangeShapeType="1"/>
            </p:cNvSpPr>
            <p:nvPr/>
          </p:nvSpPr>
          <p:spPr bwMode="auto">
            <a:xfrm>
              <a:off x="8427" y="3894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55" name="AutoShape 7"/>
            <p:cNvSpPr>
              <a:spLocks noChangeArrowheads="1"/>
            </p:cNvSpPr>
            <p:nvPr/>
          </p:nvSpPr>
          <p:spPr bwMode="auto">
            <a:xfrm>
              <a:off x="7401" y="3227"/>
              <a:ext cx="1995" cy="211"/>
            </a:xfrm>
            <a:prstGeom prst="flowChartPrepara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While j=1, L</a:t>
              </a:r>
              <a:endParaRPr lang="en-US" sz="2400"/>
            </a:p>
          </p:txBody>
        </p:sp>
        <p:sp>
          <p:nvSpPr>
            <p:cNvPr id="155656" name="Line 8"/>
            <p:cNvSpPr>
              <a:spLocks noChangeShapeType="1"/>
            </p:cNvSpPr>
            <p:nvPr/>
          </p:nvSpPr>
          <p:spPr bwMode="auto">
            <a:xfrm>
              <a:off x="8427" y="3475"/>
              <a:ext cx="0" cy="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57" name="Line 9"/>
            <p:cNvSpPr>
              <a:spLocks noChangeShapeType="1"/>
            </p:cNvSpPr>
            <p:nvPr/>
          </p:nvSpPr>
          <p:spPr bwMode="auto">
            <a:xfrm flipV="1">
              <a:off x="10023" y="3341"/>
              <a:ext cx="0" cy="6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58" name="Line 10"/>
            <p:cNvSpPr>
              <a:spLocks noChangeShapeType="1"/>
            </p:cNvSpPr>
            <p:nvPr/>
          </p:nvSpPr>
          <p:spPr bwMode="auto">
            <a:xfrm flipH="1" flipV="1">
              <a:off x="9396" y="3353"/>
              <a:ext cx="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59" name="Line 11"/>
            <p:cNvSpPr>
              <a:spLocks noChangeShapeType="1"/>
            </p:cNvSpPr>
            <p:nvPr/>
          </p:nvSpPr>
          <p:spPr bwMode="auto">
            <a:xfrm>
              <a:off x="8427" y="3980"/>
              <a:ext cx="15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60" name="AutoShape 12"/>
            <p:cNvSpPr>
              <a:spLocks noChangeArrowheads="1"/>
            </p:cNvSpPr>
            <p:nvPr/>
          </p:nvSpPr>
          <p:spPr bwMode="auto">
            <a:xfrm>
              <a:off x="7071" y="4065"/>
              <a:ext cx="2736" cy="42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Iterative process of power balancing in CDMA cells</a:t>
              </a:r>
              <a:endParaRPr lang="en-US" sz="2400"/>
            </a:p>
          </p:txBody>
        </p:sp>
        <p:sp>
          <p:nvSpPr>
            <p:cNvPr id="155661" name="AutoShape 13"/>
            <p:cNvSpPr>
              <a:spLocks noChangeArrowheads="1"/>
            </p:cNvSpPr>
            <p:nvPr/>
          </p:nvSpPr>
          <p:spPr bwMode="auto">
            <a:xfrm>
              <a:off x="7071" y="4635"/>
              <a:ext cx="2736" cy="42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Record dRSS</a:t>
              </a:r>
              <a:r>
                <a:rPr lang="en-US" sz="800" baseline="-25000"/>
                <a:t>i</a:t>
              </a:r>
              <a:r>
                <a:rPr lang="en-US" sz="800"/>
                <a:t> or other parameter, e.g. non-interfered CDMA capacity</a:t>
              </a:r>
              <a:endParaRPr lang="en-US" sz="2400"/>
            </a:p>
          </p:txBody>
        </p:sp>
        <p:sp>
          <p:nvSpPr>
            <p:cNvPr id="155662" name="Line 14"/>
            <p:cNvSpPr>
              <a:spLocks noChangeShapeType="1"/>
            </p:cNvSpPr>
            <p:nvPr/>
          </p:nvSpPr>
          <p:spPr bwMode="auto">
            <a:xfrm>
              <a:off x="8427" y="5063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63" name="Line 15"/>
            <p:cNvSpPr>
              <a:spLocks noChangeShapeType="1"/>
            </p:cNvSpPr>
            <p:nvPr/>
          </p:nvSpPr>
          <p:spPr bwMode="auto">
            <a:xfrm>
              <a:off x="8427" y="4493"/>
              <a:ext cx="0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64" name="AutoShape 16"/>
            <p:cNvSpPr>
              <a:spLocks noChangeArrowheads="1"/>
            </p:cNvSpPr>
            <p:nvPr/>
          </p:nvSpPr>
          <p:spPr bwMode="auto">
            <a:xfrm>
              <a:off x="7629" y="2392"/>
              <a:ext cx="1539" cy="27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Start</a:t>
              </a:r>
              <a:endParaRPr lang="en-US" sz="2400"/>
            </a:p>
          </p:txBody>
        </p:sp>
        <p:sp>
          <p:nvSpPr>
            <p:cNvPr id="155665" name="AutoShape 17"/>
            <p:cNvSpPr>
              <a:spLocks noChangeArrowheads="1"/>
            </p:cNvSpPr>
            <p:nvPr/>
          </p:nvSpPr>
          <p:spPr bwMode="auto">
            <a:xfrm>
              <a:off x="7401" y="2811"/>
              <a:ext cx="1995" cy="228"/>
            </a:xfrm>
            <a:prstGeom prst="flowChartPrepara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eaLnBrk="0" hangingPunct="0"/>
              <a:r>
                <a:rPr lang="en-US" sz="800"/>
                <a:t>While i=1, N</a:t>
              </a:r>
              <a:endParaRPr lang="en-US" sz="2400"/>
            </a:p>
          </p:txBody>
        </p:sp>
        <p:sp>
          <p:nvSpPr>
            <p:cNvPr id="155666" name="Line 18"/>
            <p:cNvSpPr>
              <a:spLocks noChangeShapeType="1"/>
            </p:cNvSpPr>
            <p:nvPr/>
          </p:nvSpPr>
          <p:spPr bwMode="auto">
            <a:xfrm>
              <a:off x="8427" y="2669"/>
              <a:ext cx="0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67" name="AutoShape 19"/>
            <p:cNvSpPr>
              <a:spLocks noChangeArrowheads="1"/>
            </p:cNvSpPr>
            <p:nvPr/>
          </p:nvSpPr>
          <p:spPr bwMode="auto">
            <a:xfrm>
              <a:off x="7128" y="5604"/>
              <a:ext cx="2736" cy="285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Generate position data of It</a:t>
              </a:r>
              <a:r>
                <a:rPr lang="en-US" sz="800" baseline="-25000"/>
                <a:t>k</a:t>
              </a:r>
              <a:r>
                <a:rPr lang="en-US" sz="800"/>
                <a:t>, Wr</a:t>
              </a:r>
              <a:r>
                <a:rPr lang="en-US" sz="800" baseline="-25000"/>
                <a:t>k</a:t>
              </a:r>
              <a:endParaRPr lang="en-US" sz="2400"/>
            </a:p>
          </p:txBody>
        </p:sp>
        <p:sp>
          <p:nvSpPr>
            <p:cNvPr id="155668" name="AutoShape 20"/>
            <p:cNvSpPr>
              <a:spLocks noChangeArrowheads="1"/>
            </p:cNvSpPr>
            <p:nvPr/>
          </p:nvSpPr>
          <p:spPr bwMode="auto">
            <a:xfrm>
              <a:off x="7125" y="6003"/>
              <a:ext cx="2736" cy="31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Calculate iRSS</a:t>
              </a:r>
              <a:r>
                <a:rPr lang="en-US" sz="800" baseline="-25000"/>
                <a:t>i,k</a:t>
              </a:r>
              <a:endParaRPr lang="en-US" sz="2400"/>
            </a:p>
          </p:txBody>
        </p:sp>
        <p:sp>
          <p:nvSpPr>
            <p:cNvPr id="155669" name="Line 21"/>
            <p:cNvSpPr>
              <a:spLocks noChangeShapeType="1"/>
            </p:cNvSpPr>
            <p:nvPr/>
          </p:nvSpPr>
          <p:spPr bwMode="auto">
            <a:xfrm>
              <a:off x="8427" y="5889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70" name="AutoShape 22"/>
            <p:cNvSpPr>
              <a:spLocks noChangeArrowheads="1"/>
            </p:cNvSpPr>
            <p:nvPr/>
          </p:nvSpPr>
          <p:spPr bwMode="auto">
            <a:xfrm>
              <a:off x="7467" y="5234"/>
              <a:ext cx="1995" cy="199"/>
            </a:xfrm>
            <a:prstGeom prst="flowChartPrepara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While k=1, M</a:t>
              </a:r>
              <a:endParaRPr lang="en-US" sz="2400"/>
            </a:p>
          </p:txBody>
        </p:sp>
        <p:sp>
          <p:nvSpPr>
            <p:cNvPr id="155671" name="Line 23"/>
            <p:cNvSpPr>
              <a:spLocks noChangeShapeType="1"/>
            </p:cNvSpPr>
            <p:nvPr/>
          </p:nvSpPr>
          <p:spPr bwMode="auto">
            <a:xfrm>
              <a:off x="8427" y="5433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72" name="Line 24"/>
            <p:cNvSpPr>
              <a:spLocks noChangeShapeType="1"/>
            </p:cNvSpPr>
            <p:nvPr/>
          </p:nvSpPr>
          <p:spPr bwMode="auto">
            <a:xfrm>
              <a:off x="8427" y="6317"/>
              <a:ext cx="0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73" name="Line 25"/>
            <p:cNvSpPr>
              <a:spLocks noChangeShapeType="1"/>
            </p:cNvSpPr>
            <p:nvPr/>
          </p:nvSpPr>
          <p:spPr bwMode="auto">
            <a:xfrm flipH="1">
              <a:off x="6954" y="6431"/>
              <a:ext cx="14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74" name="Line 26"/>
            <p:cNvSpPr>
              <a:spLocks noChangeShapeType="1"/>
            </p:cNvSpPr>
            <p:nvPr/>
          </p:nvSpPr>
          <p:spPr bwMode="auto">
            <a:xfrm flipV="1">
              <a:off x="6954" y="5328"/>
              <a:ext cx="0" cy="1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75" name="Line 27"/>
            <p:cNvSpPr>
              <a:spLocks noChangeShapeType="1"/>
            </p:cNvSpPr>
            <p:nvPr/>
          </p:nvSpPr>
          <p:spPr bwMode="auto">
            <a:xfrm>
              <a:off x="6954" y="5348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76" name="AutoShape 28"/>
            <p:cNvSpPr>
              <a:spLocks noChangeArrowheads="1"/>
            </p:cNvSpPr>
            <p:nvPr/>
          </p:nvSpPr>
          <p:spPr bwMode="auto">
            <a:xfrm>
              <a:off x="7125" y="6545"/>
              <a:ext cx="2736" cy="627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Repeat iterative process of power balancing in victim CDMA cells, now with iRSS present as external impact</a:t>
              </a:r>
              <a:endParaRPr lang="en-US" sz="2400"/>
            </a:p>
          </p:txBody>
        </p:sp>
        <p:sp>
          <p:nvSpPr>
            <p:cNvPr id="155677" name="Line 29"/>
            <p:cNvSpPr>
              <a:spLocks noChangeShapeType="1"/>
            </p:cNvSpPr>
            <p:nvPr/>
          </p:nvSpPr>
          <p:spPr bwMode="auto">
            <a:xfrm>
              <a:off x="8427" y="7172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78" name="Line 30"/>
            <p:cNvSpPr>
              <a:spLocks noChangeShapeType="1"/>
            </p:cNvSpPr>
            <p:nvPr/>
          </p:nvSpPr>
          <p:spPr bwMode="auto">
            <a:xfrm>
              <a:off x="8427" y="7770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79" name="AutoShape 31"/>
            <p:cNvSpPr>
              <a:spLocks noChangeArrowheads="1"/>
            </p:cNvSpPr>
            <p:nvPr/>
          </p:nvSpPr>
          <p:spPr bwMode="auto">
            <a:xfrm>
              <a:off x="7071" y="7941"/>
              <a:ext cx="2679" cy="399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(N) records of interference impact</a:t>
              </a:r>
              <a:endParaRPr lang="en-US" sz="2400"/>
            </a:p>
          </p:txBody>
        </p:sp>
        <p:sp>
          <p:nvSpPr>
            <p:cNvPr id="155680" name="AutoShape 32"/>
            <p:cNvSpPr>
              <a:spLocks noChangeArrowheads="1"/>
            </p:cNvSpPr>
            <p:nvPr/>
          </p:nvSpPr>
          <p:spPr bwMode="auto">
            <a:xfrm>
              <a:off x="7128" y="7343"/>
              <a:ext cx="2736" cy="427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Record impacti of interference, e.g. loss of CDMA capacity</a:t>
              </a:r>
              <a:endParaRPr lang="en-US" sz="2400"/>
            </a:p>
          </p:txBody>
        </p:sp>
        <p:sp>
          <p:nvSpPr>
            <p:cNvPr id="155681" name="Line 33"/>
            <p:cNvSpPr>
              <a:spLocks noChangeShapeType="1"/>
            </p:cNvSpPr>
            <p:nvPr/>
          </p:nvSpPr>
          <p:spPr bwMode="auto">
            <a:xfrm>
              <a:off x="8427" y="8340"/>
              <a:ext cx="0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82" name="AutoShape 34"/>
            <p:cNvSpPr>
              <a:spLocks noChangeArrowheads="1"/>
            </p:cNvSpPr>
            <p:nvPr/>
          </p:nvSpPr>
          <p:spPr bwMode="auto">
            <a:xfrm>
              <a:off x="7401" y="8483"/>
              <a:ext cx="1995" cy="342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To further engines</a:t>
              </a:r>
              <a:endParaRPr lang="en-US" sz="2400"/>
            </a:p>
          </p:txBody>
        </p:sp>
        <p:sp>
          <p:nvSpPr>
            <p:cNvPr id="155683" name="Line 35"/>
            <p:cNvSpPr>
              <a:spLocks noChangeShapeType="1"/>
            </p:cNvSpPr>
            <p:nvPr/>
          </p:nvSpPr>
          <p:spPr bwMode="auto">
            <a:xfrm>
              <a:off x="8427" y="7856"/>
              <a:ext cx="19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84" name="Line 36"/>
            <p:cNvSpPr>
              <a:spLocks noChangeShapeType="1"/>
            </p:cNvSpPr>
            <p:nvPr/>
          </p:nvSpPr>
          <p:spPr bwMode="auto">
            <a:xfrm flipV="1">
              <a:off x="10365" y="2868"/>
              <a:ext cx="0" cy="4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85" name="Line 37"/>
            <p:cNvSpPr>
              <a:spLocks noChangeShapeType="1"/>
            </p:cNvSpPr>
            <p:nvPr/>
          </p:nvSpPr>
          <p:spPr bwMode="auto">
            <a:xfrm flipH="1">
              <a:off x="9396" y="2897"/>
              <a:ext cx="9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686" name="Text Box 38"/>
          <p:cNvSpPr txBox="1">
            <a:spLocks noChangeArrowheads="1"/>
          </p:cNvSpPr>
          <p:nvPr/>
        </p:nvSpPr>
        <p:spPr bwMode="auto">
          <a:xfrm>
            <a:off x="4144963" y="3570288"/>
            <a:ext cx="1725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da-DK" b="1">
                <a:latin typeface="Verdana" pitchFamily="34" charset="0"/>
              </a:rPr>
              <a:t>CDMA as victim</a:t>
            </a:r>
            <a:endParaRPr lang="en-US" b="1">
              <a:latin typeface="Verdana" pitchFamily="34" charset="0"/>
            </a:endParaRPr>
          </a:p>
        </p:txBody>
      </p:sp>
      <p:grpSp>
        <p:nvGrpSpPr>
          <p:cNvPr id="155687" name="Group 39"/>
          <p:cNvGrpSpPr>
            <a:grpSpLocks/>
          </p:cNvGrpSpPr>
          <p:nvPr/>
        </p:nvGrpSpPr>
        <p:grpSpPr bwMode="auto">
          <a:xfrm>
            <a:off x="2132013" y="3689350"/>
            <a:ext cx="1882775" cy="1990725"/>
            <a:chOff x="1875" y="2751"/>
            <a:chExt cx="1186" cy="1254"/>
          </a:xfrm>
        </p:grpSpPr>
        <p:sp>
          <p:nvSpPr>
            <p:cNvPr id="155688" name="AutoShape 40"/>
            <p:cNvSpPr>
              <a:spLocks noChangeArrowheads="1"/>
            </p:cNvSpPr>
            <p:nvPr/>
          </p:nvSpPr>
          <p:spPr bwMode="auto">
            <a:xfrm>
              <a:off x="1875" y="3070"/>
              <a:ext cx="1095" cy="11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Generate position data of It</a:t>
              </a:r>
              <a:r>
                <a:rPr lang="en-US" sz="800" baseline="-25000"/>
                <a:t>j</a:t>
              </a:r>
              <a:r>
                <a:rPr lang="en-US" sz="800"/>
                <a:t>, Wr</a:t>
              </a:r>
              <a:r>
                <a:rPr lang="en-US" sz="800" baseline="-25000"/>
                <a:t>j</a:t>
              </a:r>
              <a:endParaRPr lang="en-US" sz="2400"/>
            </a:p>
          </p:txBody>
        </p:sp>
        <p:sp>
          <p:nvSpPr>
            <p:cNvPr id="155689" name="AutoShape 41"/>
            <p:cNvSpPr>
              <a:spLocks noChangeArrowheads="1"/>
            </p:cNvSpPr>
            <p:nvPr/>
          </p:nvSpPr>
          <p:spPr bwMode="auto">
            <a:xfrm>
              <a:off x="2331" y="2751"/>
              <a:ext cx="156" cy="114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C</a:t>
              </a:r>
              <a:endParaRPr lang="en-US" sz="2400"/>
            </a:p>
          </p:txBody>
        </p:sp>
        <p:sp>
          <p:nvSpPr>
            <p:cNvPr id="155690" name="AutoShape 42"/>
            <p:cNvSpPr>
              <a:spLocks noChangeArrowheads="1"/>
            </p:cNvSpPr>
            <p:nvPr/>
          </p:nvSpPr>
          <p:spPr bwMode="auto">
            <a:xfrm>
              <a:off x="2354" y="3891"/>
              <a:ext cx="156" cy="114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D</a:t>
              </a:r>
              <a:endParaRPr lang="en-US" sz="2400"/>
            </a:p>
          </p:txBody>
        </p:sp>
        <p:sp>
          <p:nvSpPr>
            <p:cNvPr id="155691" name="Line 43"/>
            <p:cNvSpPr>
              <a:spLocks noChangeShapeType="1"/>
            </p:cNvSpPr>
            <p:nvPr/>
          </p:nvSpPr>
          <p:spPr bwMode="auto">
            <a:xfrm>
              <a:off x="2422" y="2865"/>
              <a:ext cx="0" cy="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92" name="Line 44"/>
            <p:cNvSpPr>
              <a:spLocks noChangeShapeType="1"/>
            </p:cNvSpPr>
            <p:nvPr/>
          </p:nvSpPr>
          <p:spPr bwMode="auto">
            <a:xfrm>
              <a:off x="2422" y="3184"/>
              <a:ext cx="0" cy="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93" name="AutoShape 45"/>
            <p:cNvSpPr>
              <a:spLocks noChangeArrowheads="1"/>
            </p:cNvSpPr>
            <p:nvPr/>
          </p:nvSpPr>
          <p:spPr bwMode="auto">
            <a:xfrm>
              <a:off x="2012" y="2933"/>
              <a:ext cx="798" cy="95"/>
            </a:xfrm>
            <a:prstGeom prst="flowChartPrepara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While j=1, M</a:t>
              </a:r>
              <a:endParaRPr lang="en-US" sz="2400"/>
            </a:p>
          </p:txBody>
        </p:sp>
        <p:sp>
          <p:nvSpPr>
            <p:cNvPr id="155694" name="Line 46"/>
            <p:cNvSpPr>
              <a:spLocks noChangeShapeType="1"/>
            </p:cNvSpPr>
            <p:nvPr/>
          </p:nvSpPr>
          <p:spPr bwMode="auto">
            <a:xfrm>
              <a:off x="2422" y="3028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95" name="Line 47"/>
            <p:cNvSpPr>
              <a:spLocks noChangeShapeType="1"/>
            </p:cNvSpPr>
            <p:nvPr/>
          </p:nvSpPr>
          <p:spPr bwMode="auto">
            <a:xfrm flipV="1">
              <a:off x="3061" y="3002"/>
              <a:ext cx="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96" name="Line 48"/>
            <p:cNvSpPr>
              <a:spLocks noChangeShapeType="1"/>
            </p:cNvSpPr>
            <p:nvPr/>
          </p:nvSpPr>
          <p:spPr bwMode="auto">
            <a:xfrm flipH="1" flipV="1">
              <a:off x="2810" y="3002"/>
              <a:ext cx="2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97" name="Line 49"/>
            <p:cNvSpPr>
              <a:spLocks noChangeShapeType="1"/>
            </p:cNvSpPr>
            <p:nvPr/>
          </p:nvSpPr>
          <p:spPr bwMode="auto">
            <a:xfrm>
              <a:off x="2422" y="3210"/>
              <a:ext cx="6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698" name="AutoShape 50"/>
            <p:cNvSpPr>
              <a:spLocks noChangeArrowheads="1"/>
            </p:cNvSpPr>
            <p:nvPr/>
          </p:nvSpPr>
          <p:spPr bwMode="auto">
            <a:xfrm>
              <a:off x="1875" y="3252"/>
              <a:ext cx="1095" cy="183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Iterative process of power balancing in CDMA cells</a:t>
              </a:r>
              <a:endParaRPr lang="en-US" sz="2400"/>
            </a:p>
          </p:txBody>
        </p:sp>
        <p:sp>
          <p:nvSpPr>
            <p:cNvPr id="155699" name="AutoShape 51"/>
            <p:cNvSpPr>
              <a:spLocks noChangeArrowheads="1"/>
            </p:cNvSpPr>
            <p:nvPr/>
          </p:nvSpPr>
          <p:spPr bwMode="auto">
            <a:xfrm>
              <a:off x="1875" y="3712"/>
              <a:ext cx="1095" cy="11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Calculate iRSS</a:t>
              </a:r>
              <a:r>
                <a:rPr lang="en-US" sz="800" baseline="-25000"/>
                <a:t>i,j</a:t>
              </a:r>
              <a:endParaRPr lang="en-US" sz="2400"/>
            </a:p>
          </p:txBody>
        </p:sp>
        <p:sp>
          <p:nvSpPr>
            <p:cNvPr id="155700" name="Line 52"/>
            <p:cNvSpPr>
              <a:spLocks noChangeShapeType="1"/>
            </p:cNvSpPr>
            <p:nvPr/>
          </p:nvSpPr>
          <p:spPr bwMode="auto">
            <a:xfrm>
              <a:off x="2422" y="3435"/>
              <a:ext cx="0" cy="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701" name="Line 53"/>
            <p:cNvSpPr>
              <a:spLocks noChangeShapeType="1"/>
            </p:cNvSpPr>
            <p:nvPr/>
          </p:nvSpPr>
          <p:spPr bwMode="auto">
            <a:xfrm>
              <a:off x="2422" y="3826"/>
              <a:ext cx="0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702" name="AutoShape 54"/>
            <p:cNvSpPr>
              <a:spLocks noChangeArrowheads="1"/>
            </p:cNvSpPr>
            <p:nvPr/>
          </p:nvSpPr>
          <p:spPr bwMode="auto">
            <a:xfrm>
              <a:off x="2012" y="3503"/>
              <a:ext cx="798" cy="118"/>
            </a:xfrm>
            <a:prstGeom prst="flowChartPrepara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en-US" sz="800"/>
                <a:t>While j=1, M</a:t>
              </a:r>
              <a:endParaRPr lang="en-US" sz="2400"/>
            </a:p>
          </p:txBody>
        </p:sp>
        <p:sp>
          <p:nvSpPr>
            <p:cNvPr id="155703" name="Line 55"/>
            <p:cNvSpPr>
              <a:spLocks noChangeShapeType="1"/>
            </p:cNvSpPr>
            <p:nvPr/>
          </p:nvSpPr>
          <p:spPr bwMode="auto">
            <a:xfrm>
              <a:off x="2422" y="3621"/>
              <a:ext cx="0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704" name="Line 56"/>
            <p:cNvSpPr>
              <a:spLocks noChangeShapeType="1"/>
            </p:cNvSpPr>
            <p:nvPr/>
          </p:nvSpPr>
          <p:spPr bwMode="auto">
            <a:xfrm flipV="1">
              <a:off x="3061" y="3575"/>
              <a:ext cx="0" cy="2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705" name="Line 57"/>
            <p:cNvSpPr>
              <a:spLocks noChangeShapeType="1"/>
            </p:cNvSpPr>
            <p:nvPr/>
          </p:nvSpPr>
          <p:spPr bwMode="auto">
            <a:xfrm flipH="1" flipV="1">
              <a:off x="2810" y="3575"/>
              <a:ext cx="2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706" name="Line 58"/>
            <p:cNvSpPr>
              <a:spLocks noChangeShapeType="1"/>
            </p:cNvSpPr>
            <p:nvPr/>
          </p:nvSpPr>
          <p:spPr bwMode="auto">
            <a:xfrm>
              <a:off x="2422" y="3849"/>
              <a:ext cx="6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707" name="Text Box 59"/>
          <p:cNvSpPr txBox="1">
            <a:spLocks noChangeArrowheads="1"/>
          </p:cNvSpPr>
          <p:nvPr/>
        </p:nvSpPr>
        <p:spPr bwMode="auto">
          <a:xfrm>
            <a:off x="484188" y="3587750"/>
            <a:ext cx="1427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a-DK" b="1" dirty="0">
                <a:latin typeface="Verdana" pitchFamily="34" charset="0"/>
              </a:rPr>
              <a:t>CDMA as </a:t>
            </a:r>
          </a:p>
          <a:p>
            <a:pPr algn="l" eaLnBrk="0" hangingPunct="0"/>
            <a:r>
              <a:rPr lang="da-DK" b="1" dirty="0">
                <a:latin typeface="Verdana" pitchFamily="34" charset="0"/>
              </a:rPr>
              <a:t>interferer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CDMA system modelling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2023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CDMA </a:t>
            </a:r>
            <a:r>
              <a:rPr lang="en-GB" dirty="0" err="1"/>
              <a:t>vs</a:t>
            </a:r>
            <a:r>
              <a:rPr lang="en-GB" dirty="0"/>
              <a:t> OFDMA simulation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77735"/>
            <a:ext cx="4040188" cy="377407"/>
          </a:xfrm>
        </p:spPr>
        <p:txBody>
          <a:bodyPr/>
          <a:lstStyle/>
          <a:p>
            <a:r>
              <a:rPr lang="da-DK" dirty="0" smtClean="0"/>
              <a:t>CDMA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61432"/>
            <a:ext cx="3803427" cy="1902339"/>
          </a:xfrm>
        </p:spPr>
        <p:txBody>
          <a:bodyPr/>
          <a:lstStyle/>
          <a:p>
            <a:r>
              <a:rPr lang="en-GB" sz="2000" dirty="0">
                <a:latin typeface="Verdana" pitchFamily="34" charset="0"/>
              </a:rPr>
              <a:t>CDMA </a:t>
            </a:r>
            <a:r>
              <a:rPr lang="en-GB" sz="2000" dirty="0" smtClean="0">
                <a:latin typeface="Verdana" pitchFamily="34" charset="0"/>
              </a:rPr>
              <a:t>performs a power </a:t>
            </a:r>
            <a:r>
              <a:rPr lang="en-GB" sz="2000" dirty="0">
                <a:latin typeface="Verdana" pitchFamily="34" charset="0"/>
              </a:rPr>
              <a:t>tuning </a:t>
            </a:r>
            <a:r>
              <a:rPr lang="en-GB" sz="2000" dirty="0" smtClean="0">
                <a:latin typeface="Verdana" pitchFamily="34" charset="0"/>
              </a:rPr>
              <a:t>process when </a:t>
            </a:r>
            <a:r>
              <a:rPr lang="en-GB" sz="2000" dirty="0" smtClean="0"/>
              <a:t>surrounded </a:t>
            </a:r>
            <a:r>
              <a:rPr lang="en-GB" sz="2000" dirty="0"/>
              <a:t>by two tiers of auxiliary cells, and total cluster of </a:t>
            </a:r>
            <a:r>
              <a:rPr lang="en-GB" sz="2000" dirty="0" smtClean="0"/>
              <a:t>19.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42694" y="3577735"/>
            <a:ext cx="4586168" cy="377407"/>
          </a:xfrm>
        </p:spPr>
        <p:txBody>
          <a:bodyPr/>
          <a:lstStyle/>
          <a:p>
            <a:r>
              <a:rPr lang="da-DK" dirty="0" smtClean="0"/>
              <a:t>OFDMA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42694" y="3961432"/>
            <a:ext cx="4890849" cy="1902339"/>
          </a:xfrm>
        </p:spPr>
        <p:txBody>
          <a:bodyPr/>
          <a:lstStyle/>
          <a:p>
            <a:r>
              <a:rPr lang="en-GB" sz="2000" dirty="0" smtClean="0">
                <a:latin typeface="Verdana" pitchFamily="34" charset="0"/>
              </a:rPr>
              <a:t>OFDMA performs an iterative </a:t>
            </a:r>
            <a:r>
              <a:rPr lang="en-GB" sz="2000" dirty="0">
                <a:latin typeface="Verdana" pitchFamily="34" charset="0"/>
              </a:rPr>
              <a:t>process of assigning a variable number of traffic sub-carriers and calculating the overall carried traffic per base station.</a:t>
            </a:r>
            <a:endParaRPr lang="en-US" sz="2000" dirty="0">
              <a:latin typeface="Verdana" pitchFamily="34" charset="0"/>
            </a:endParaRPr>
          </a:p>
          <a:p>
            <a:endParaRPr lang="en-GB" sz="20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4277" y="1752600"/>
            <a:ext cx="7632700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OFDMA systems similar to CDMA systems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u="sng" dirty="0" smtClean="0">
                <a:latin typeface="Verdana" pitchFamily="34" charset="0"/>
              </a:rPr>
              <a:t>Except:</a:t>
            </a:r>
            <a:r>
              <a:rPr lang="en-GB" sz="2400" dirty="0" smtClean="0">
                <a:latin typeface="Verdana" pitchFamily="34" charset="0"/>
              </a:rPr>
              <a:t> After </a:t>
            </a:r>
            <a:r>
              <a:rPr lang="en-GB" sz="2400" dirty="0">
                <a:latin typeface="Verdana" pitchFamily="34" charset="0"/>
              </a:rPr>
              <a:t>the overall two-tiers cellular system structure (incl. wrap-around) is built and populated with </a:t>
            </a:r>
            <a:r>
              <a:rPr lang="en-GB" sz="2400" dirty="0" smtClean="0">
                <a:latin typeface="Verdana" pitchFamily="34" charset="0"/>
              </a:rPr>
              <a:t>mobiles</a:t>
            </a:r>
            <a:endParaRPr lang="en-US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6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CDMA UL and DL as victim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77735"/>
            <a:ext cx="4040188" cy="377407"/>
          </a:xfrm>
        </p:spPr>
        <p:txBody>
          <a:bodyPr/>
          <a:lstStyle/>
          <a:p>
            <a:r>
              <a:rPr lang="da-DK" dirty="0" smtClean="0"/>
              <a:t>CDMA UL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61432"/>
            <a:ext cx="3679371" cy="1902339"/>
          </a:xfrm>
        </p:spPr>
        <p:txBody>
          <a:bodyPr/>
          <a:lstStyle/>
          <a:p>
            <a:r>
              <a:rPr lang="en-GB" sz="2000" dirty="0">
                <a:latin typeface="Verdana" pitchFamily="34" charset="0"/>
              </a:rPr>
              <a:t>Noise rise is measured as the linear average of dB values – across all 19/57 </a:t>
            </a:r>
            <a:r>
              <a:rPr lang="en-GB" sz="2000" dirty="0" smtClean="0">
                <a:latin typeface="Verdana" pitchFamily="34" charset="0"/>
              </a:rPr>
              <a:t>base-stations</a:t>
            </a:r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42694" y="3577735"/>
            <a:ext cx="4586168" cy="377407"/>
          </a:xfrm>
        </p:spPr>
        <p:txBody>
          <a:bodyPr/>
          <a:lstStyle/>
          <a:p>
            <a:r>
              <a:rPr lang="da-DK" dirty="0" smtClean="0"/>
              <a:t>CDMA DL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42694" y="3961432"/>
            <a:ext cx="4890849" cy="1902339"/>
          </a:xfrm>
        </p:spPr>
        <p:txBody>
          <a:bodyPr/>
          <a:lstStyle/>
          <a:p>
            <a:r>
              <a:rPr lang="en-GB" sz="2000" dirty="0" smtClean="0"/>
              <a:t>Number </a:t>
            </a:r>
            <a:r>
              <a:rPr lang="en-GB" sz="2000" dirty="0"/>
              <a:t>of users that can fit into the system in 80% of the trials</a:t>
            </a:r>
            <a:r>
              <a:rPr lang="en-GB" sz="2000" dirty="0" smtClean="0"/>
              <a:t>.</a:t>
            </a:r>
          </a:p>
          <a:p>
            <a:r>
              <a:rPr lang="en-GB" sz="1050" dirty="0" smtClean="0"/>
              <a:t>Red: &lt;80</a:t>
            </a:r>
            <a:r>
              <a:rPr lang="en-GB" sz="1050" dirty="0"/>
              <a:t>% has been reached (i.e. too many users in the system – or not all trials yet complete</a:t>
            </a:r>
            <a:r>
              <a:rPr lang="en-GB" sz="1050" dirty="0" smtClean="0"/>
              <a:t>)</a:t>
            </a:r>
          </a:p>
          <a:p>
            <a:r>
              <a:rPr lang="en-GB" sz="1050" dirty="0" smtClean="0"/>
              <a:t>Green: =80%</a:t>
            </a:r>
          </a:p>
          <a:p>
            <a:r>
              <a:rPr lang="en-GB" sz="1050" dirty="0" smtClean="0"/>
              <a:t>Yellow: &gt;80</a:t>
            </a:r>
            <a:r>
              <a:rPr lang="en-GB" sz="1050" dirty="0"/>
              <a:t>% of the trials are successful (too few users in the system). </a:t>
            </a:r>
            <a:endParaRPr lang="en-GB" sz="1050" dirty="0" smtClean="0"/>
          </a:p>
          <a:p>
            <a:r>
              <a:rPr lang="en-GB" sz="1050" dirty="0" smtClean="0"/>
              <a:t>SEAMCAT </a:t>
            </a:r>
            <a:r>
              <a:rPr lang="en-GB" sz="1050" dirty="0"/>
              <a:t>stops when this dial stops in the green area after all trials completed.</a:t>
            </a:r>
          </a:p>
        </p:txBody>
      </p:sp>
      <p:pic>
        <p:nvPicPr>
          <p:cNvPr id="11266" name="Picture 2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1" y="1342117"/>
            <a:ext cx="3998192" cy="189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51" y="1342117"/>
            <a:ext cx="4109515" cy="189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404193"/>
      </p:ext>
    </p:extLst>
  </p:cSld>
  <p:clrMapOvr>
    <a:masterClrMapping/>
  </p:clrMapOvr>
</p:sld>
</file>

<file path=ppt/theme/theme1.xml><?xml version="1.0" encoding="utf-8"?>
<a:theme xmlns:a="http://schemas.openxmlformats.org/drawingml/2006/main" name="ECO Presentation Template">
  <a:themeElements>
    <a:clrScheme name="ECO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O Presentatio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O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 Presentation Template</Template>
  <TotalTime>641</TotalTime>
  <Words>776</Words>
  <Application>Microsoft Office PowerPoint</Application>
  <PresentationFormat>On-screen Show (4:3)</PresentationFormat>
  <Paragraphs>179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ECO Presentation Template</vt:lpstr>
      <vt:lpstr>Overview of Systems in SEAMCAT</vt:lpstr>
      <vt:lpstr>Outline</vt:lpstr>
      <vt:lpstr>System type</vt:lpstr>
      <vt:lpstr>Generic system</vt:lpstr>
      <vt:lpstr>Simple and harmonised interface</vt:lpstr>
      <vt:lpstr>CDMA/OFDMA modelling</vt:lpstr>
      <vt:lpstr>CDMA system modelling</vt:lpstr>
      <vt:lpstr>CDMA vs OFDMA simulation</vt:lpstr>
      <vt:lpstr>CDMA UL and DL as victim</vt:lpstr>
      <vt:lpstr>PowerPoint Presentation</vt:lpstr>
      <vt:lpstr>PowerPoint Presentation</vt:lpstr>
      <vt:lpstr>PowerPoint Presentation</vt:lpstr>
      <vt:lpstr>Network-edge case</vt:lpstr>
      <vt:lpstr>CDMA/OFDMA GUI (1/2)</vt:lpstr>
      <vt:lpstr>CDMA/OFDMA GUI (2/2)</vt:lpstr>
      <vt:lpstr>Exercise #5</vt:lpstr>
      <vt:lpstr>Conclusions</vt:lpstr>
      <vt:lpstr>Thank you - Any questions?</vt:lpstr>
    </vt:vector>
  </TitlesOfParts>
  <Company>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Unwanted and Blocking  Interference Modes Introduction to Overloading</dc:title>
  <dc:subject/>
  <dc:creator>marc</dc:creator>
  <cp:lastModifiedBy>Jean-Philippe Kermoal</cp:lastModifiedBy>
  <cp:revision>37</cp:revision>
  <cp:lastPrinted>2012-06-01T07:02:38Z</cp:lastPrinted>
  <dcterms:created xsi:type="dcterms:W3CDTF">2009-11-26T16:02:25Z</dcterms:created>
  <dcterms:modified xsi:type="dcterms:W3CDTF">2012-06-01T08:33:08Z</dcterms:modified>
</cp:coreProperties>
</file>